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3"/>
  </p:notesMasterIdLst>
  <p:handoutMasterIdLst>
    <p:handoutMasterId r:id="rId34"/>
  </p:handoutMasterIdLst>
  <p:sldIdLst>
    <p:sldId id="256" r:id="rId5"/>
    <p:sldId id="257" r:id="rId6"/>
    <p:sldId id="258" r:id="rId7"/>
    <p:sldId id="287" r:id="rId8"/>
    <p:sldId id="286" r:id="rId9"/>
    <p:sldId id="289" r:id="rId10"/>
    <p:sldId id="288" r:id="rId11"/>
    <p:sldId id="290" r:id="rId12"/>
    <p:sldId id="291" r:id="rId13"/>
    <p:sldId id="292" r:id="rId14"/>
    <p:sldId id="293" r:id="rId15"/>
    <p:sldId id="294" r:id="rId16"/>
    <p:sldId id="295" r:id="rId17"/>
    <p:sldId id="283" r:id="rId18"/>
    <p:sldId id="264" r:id="rId19"/>
    <p:sldId id="266" r:id="rId20"/>
    <p:sldId id="284" r:id="rId21"/>
    <p:sldId id="267" r:id="rId22"/>
    <p:sldId id="296" r:id="rId23"/>
    <p:sldId id="269" r:id="rId24"/>
    <p:sldId id="297" r:id="rId25"/>
    <p:sldId id="305" r:id="rId26"/>
    <p:sldId id="298" r:id="rId27"/>
    <p:sldId id="302" r:id="rId28"/>
    <p:sldId id="268" r:id="rId29"/>
    <p:sldId id="303" r:id="rId30"/>
    <p:sldId id="304"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43" autoAdjust="0"/>
  </p:normalViewPr>
  <p:slideViewPr>
    <p:cSldViewPr snapToGrid="0">
      <p:cViewPr varScale="1">
        <p:scale>
          <a:sx n="69" d="100"/>
          <a:sy n="69" d="100"/>
        </p:scale>
        <p:origin x="780"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8/29/2024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8/29/2024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8" y="888274"/>
            <a:ext cx="7077456" cy="2751038"/>
          </a:xfrm>
        </p:spPr>
        <p:txBody>
          <a:bodyPr/>
          <a:lstStyle/>
          <a:p>
            <a:r>
              <a:rPr lang="en-US" dirty="0" smtClean="0"/>
              <a:t> 	</a:t>
            </a:r>
            <a:r>
              <a:rPr lang="en-IN" dirty="0" smtClean="0"/>
              <a:t>RACK 	MANAGEMENT 	SYSTEM</a:t>
            </a:r>
            <a:endParaRPr lang="en-US" dirty="0"/>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1737361" y="3721608"/>
            <a:ext cx="10920548" cy="868680"/>
          </a:xfrm>
        </p:spPr>
        <p:txBody>
          <a:body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Presented by :VINITHA.M                Mentor:</a:t>
            </a:r>
            <a:r>
              <a:rPr lang="en-IN" dirty="0" smtClean="0"/>
              <a:t>Dr.MANJAIAH </a:t>
            </a:r>
            <a:r>
              <a:rPr lang="en-IN" dirty="0"/>
              <a:t>D.H</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Bin Management:</a:t>
            </a:r>
          </a:p>
        </p:txBody>
      </p:sp>
      <p:sp>
        <p:nvSpPr>
          <p:cNvPr id="2" name="Slide Number Placeholder 1"/>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ext Placeholder 3"/>
          <p:cNvSpPr>
            <a:spLocks noGrp="1"/>
          </p:cNvSpPr>
          <p:nvPr>
            <p:ph type="body" sz="quarter" idx="13"/>
          </p:nvPr>
        </p:nvSpPr>
        <p:spPr>
          <a:xfrm>
            <a:off x="444500" y="1625386"/>
            <a:ext cx="10807700" cy="1196192"/>
          </a:xfrm>
        </p:spPr>
        <p:txBody>
          <a:bodyPr/>
          <a:lstStyle/>
          <a:p>
            <a:r>
              <a:rPr lang="en-US" b="1" dirty="0"/>
              <a:t>Bin Management</a:t>
            </a:r>
            <a:r>
              <a:rPr lang="en-US" dirty="0"/>
              <a:t>: Suggests optimal bin locations for each item to keep inventory organized and easily accessible.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841630066"/>
              </p:ext>
            </p:extLst>
          </p:nvPr>
        </p:nvGraphicFramePr>
        <p:xfrm>
          <a:off x="3396342" y="3288250"/>
          <a:ext cx="5342708" cy="3283680"/>
        </p:xfrm>
        <a:graphic>
          <a:graphicData uri="http://schemas.openxmlformats.org/drawingml/2006/table">
            <a:tbl>
              <a:tblPr/>
              <a:tblGrid>
                <a:gridCol w="1432066">
                  <a:extLst>
                    <a:ext uri="{9D8B030D-6E8A-4147-A177-3AD203B41FA5}">
                      <a16:colId xmlns:a16="http://schemas.microsoft.com/office/drawing/2014/main" val="3736134105"/>
                    </a:ext>
                  </a:extLst>
                </a:gridCol>
                <a:gridCol w="1955321">
                  <a:extLst>
                    <a:ext uri="{9D8B030D-6E8A-4147-A177-3AD203B41FA5}">
                      <a16:colId xmlns:a16="http://schemas.microsoft.com/office/drawing/2014/main" val="745768798"/>
                    </a:ext>
                  </a:extLst>
                </a:gridCol>
                <a:gridCol w="1955321">
                  <a:extLst>
                    <a:ext uri="{9D8B030D-6E8A-4147-A177-3AD203B41FA5}">
                      <a16:colId xmlns:a16="http://schemas.microsoft.com/office/drawing/2014/main" val="3328095128"/>
                    </a:ext>
                  </a:extLst>
                </a:gridCol>
              </a:tblGrid>
              <a:tr h="820920">
                <a:tc>
                  <a:txBody>
                    <a:bodyPr/>
                    <a:lstStyle/>
                    <a:p>
                      <a:pPr algn="ctr" rtl="0" fontAlgn="t">
                        <a:spcBef>
                          <a:spcPts val="1400"/>
                        </a:spcBef>
                        <a:spcAft>
                          <a:spcPts val="0"/>
                        </a:spcAft>
                      </a:pPr>
                      <a:r>
                        <a:rPr lang="en-IN" dirty="0">
                          <a:solidFill>
                            <a:schemeClr val="bg1"/>
                          </a:solidFill>
                          <a:effectLst/>
                        </a:rPr>
                        <a:t/>
                      </a:r>
                      <a:br>
                        <a:rPr lang="en-IN" dirty="0">
                          <a:solidFill>
                            <a:schemeClr val="bg1"/>
                          </a:solidFill>
                          <a:effectLst/>
                        </a:rPr>
                      </a:br>
                      <a:r>
                        <a:rPr lang="en-IN" sz="1200" b="1" i="0" u="none" strike="noStrike" dirty="0">
                          <a:solidFill>
                            <a:schemeClr val="bg1"/>
                          </a:solidFill>
                          <a:effectLst/>
                          <a:latin typeface="Times New Roman" panose="02020603050405020304" pitchFamily="18" charset="0"/>
                        </a:rPr>
                        <a:t>Bin Size</a:t>
                      </a:r>
                      <a:endParaRPr lang="en-IN" dirty="0">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19050" cap="flat" cmpd="sng" algn="ctr">
                      <a:solidFill>
                        <a:srgbClr val="C9C9C9"/>
                      </a:solidFill>
                      <a:prstDash val="solid"/>
                      <a:round/>
                      <a:headEnd type="none" w="med" len="med"/>
                      <a:tailEnd type="none" w="med" len="med"/>
                    </a:lnB>
                  </a:tcPr>
                </a:tc>
                <a:tc>
                  <a:txBody>
                    <a:bodyPr/>
                    <a:lstStyle/>
                    <a:p>
                      <a:pPr algn="ctr" rtl="0" fontAlgn="t">
                        <a:spcBef>
                          <a:spcPts val="1400"/>
                        </a:spcBef>
                        <a:spcAft>
                          <a:spcPts val="0"/>
                        </a:spcAft>
                      </a:pPr>
                      <a:r>
                        <a:rPr lang="en-IN">
                          <a:solidFill>
                            <a:schemeClr val="bg1"/>
                          </a:solidFill>
                          <a:effectLst/>
                        </a:rPr>
                        <a:t/>
                      </a:r>
                      <a:br>
                        <a:rPr lang="en-IN">
                          <a:solidFill>
                            <a:schemeClr val="bg1"/>
                          </a:solidFill>
                          <a:effectLst/>
                        </a:rPr>
                      </a:br>
                      <a:r>
                        <a:rPr lang="en-IN" sz="1200" b="1" i="0" u="none" strike="noStrike">
                          <a:solidFill>
                            <a:schemeClr val="bg1"/>
                          </a:solidFill>
                          <a:effectLst/>
                          <a:latin typeface="Times New Roman" panose="02020603050405020304" pitchFamily="18" charset="0"/>
                        </a:rPr>
                        <a:t>Formula in CM</a:t>
                      </a:r>
                      <a:endParaRPr lang="en-IN">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19050" cap="flat" cmpd="sng" algn="ctr">
                      <a:solidFill>
                        <a:srgbClr val="C9C9C9"/>
                      </a:solidFill>
                      <a:prstDash val="solid"/>
                      <a:round/>
                      <a:headEnd type="none" w="med" len="med"/>
                      <a:tailEnd type="none" w="med" len="med"/>
                    </a:lnB>
                  </a:tcPr>
                </a:tc>
                <a:tc>
                  <a:txBody>
                    <a:bodyPr/>
                    <a:lstStyle/>
                    <a:p>
                      <a:pPr algn="ctr" rtl="0" fontAlgn="t">
                        <a:spcBef>
                          <a:spcPts val="1400"/>
                        </a:spcBef>
                        <a:spcAft>
                          <a:spcPts val="0"/>
                        </a:spcAft>
                      </a:pPr>
                      <a:r>
                        <a:rPr lang="en-IN" dirty="0">
                          <a:solidFill>
                            <a:schemeClr val="bg1"/>
                          </a:solidFill>
                          <a:effectLst/>
                        </a:rPr>
                        <a:t/>
                      </a:r>
                      <a:br>
                        <a:rPr lang="en-IN" dirty="0">
                          <a:solidFill>
                            <a:schemeClr val="bg1"/>
                          </a:solidFill>
                          <a:effectLst/>
                        </a:rPr>
                      </a:br>
                      <a:r>
                        <a:rPr lang="en-IN" sz="1200" b="1" i="0" u="none" strike="noStrike" dirty="0">
                          <a:solidFill>
                            <a:schemeClr val="bg1"/>
                          </a:solidFill>
                          <a:effectLst/>
                          <a:latin typeface="Times New Roman" panose="02020603050405020304" pitchFamily="18" charset="0"/>
                        </a:rPr>
                        <a:t>Formula in MM</a:t>
                      </a:r>
                      <a:endParaRPr lang="en-IN" dirty="0">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1905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1333077515"/>
                  </a:ext>
                </a:extLst>
              </a:tr>
              <a:tr h="820920">
                <a:tc>
                  <a:txBody>
                    <a:bodyPr/>
                    <a:lstStyle/>
                    <a:p>
                      <a:pPr rtl="0" fontAlgn="t">
                        <a:spcBef>
                          <a:spcPts val="1400"/>
                        </a:spcBef>
                        <a:spcAft>
                          <a:spcPts val="0"/>
                        </a:spcAft>
                      </a:pPr>
                      <a:r>
                        <a:rPr lang="en-IN" dirty="0">
                          <a:solidFill>
                            <a:schemeClr val="bg1"/>
                          </a:solidFill>
                          <a:effectLst/>
                        </a:rPr>
                        <a:t/>
                      </a:r>
                      <a:br>
                        <a:rPr lang="en-IN" dirty="0">
                          <a:solidFill>
                            <a:schemeClr val="bg1"/>
                          </a:solidFill>
                          <a:effectLst/>
                        </a:rPr>
                      </a:br>
                      <a:r>
                        <a:rPr lang="en-IN" sz="1200" b="0" i="0" u="none" strike="noStrike" dirty="0">
                          <a:solidFill>
                            <a:schemeClr val="bg1"/>
                          </a:solidFill>
                          <a:effectLst/>
                          <a:latin typeface="Times New Roman" panose="02020603050405020304" pitchFamily="18" charset="0"/>
                        </a:rPr>
                        <a:t>Small </a:t>
                      </a:r>
                      <a:endParaRPr lang="en-IN" dirty="0">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19050" cap="flat" cmpd="sng" algn="ctr">
                      <a:solidFill>
                        <a:srgbClr val="C9C9C9"/>
                      </a:solidFill>
                      <a:prstDash val="solid"/>
                      <a:round/>
                      <a:headEnd type="none" w="med" len="med"/>
                      <a:tailEnd type="none" w="med" len="med"/>
                    </a:lnT>
                    <a:lnB w="6350" cap="flat" cmpd="sng" algn="ctr">
                      <a:solidFill>
                        <a:srgbClr val="999999"/>
                      </a:solidFill>
                      <a:prstDash val="solid"/>
                      <a:round/>
                      <a:headEnd type="none" w="med" len="med"/>
                      <a:tailEnd type="none" w="med" len="med"/>
                    </a:lnB>
                  </a:tcPr>
                </a:tc>
                <a:tc>
                  <a:txBody>
                    <a:bodyPr/>
                    <a:lstStyle/>
                    <a:p>
                      <a:pPr rtl="0" fontAlgn="t">
                        <a:spcBef>
                          <a:spcPts val="1400"/>
                        </a:spcBef>
                        <a:spcAft>
                          <a:spcPts val="0"/>
                        </a:spcAft>
                      </a:pPr>
                      <a:r>
                        <a:rPr lang="en-IN" dirty="0">
                          <a:solidFill>
                            <a:schemeClr val="bg1"/>
                          </a:solidFill>
                          <a:effectLst/>
                        </a:rPr>
                        <a:t/>
                      </a:r>
                      <a:br>
                        <a:rPr lang="en-IN" dirty="0">
                          <a:solidFill>
                            <a:schemeClr val="bg1"/>
                          </a:solidFill>
                          <a:effectLst/>
                        </a:rPr>
                      </a:br>
                      <a:r>
                        <a:rPr lang="en-IN" sz="1200" b="0" i="0" u="none" strike="noStrike" dirty="0">
                          <a:solidFill>
                            <a:schemeClr val="bg1"/>
                          </a:solidFill>
                          <a:effectLst/>
                          <a:latin typeface="Times New Roman" panose="02020603050405020304" pitchFamily="18" charset="0"/>
                        </a:rPr>
                        <a:t>58 * 38.5 * 19</a:t>
                      </a:r>
                      <a:endParaRPr lang="en-IN" dirty="0">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19050" cap="flat" cmpd="sng" algn="ctr">
                      <a:solidFill>
                        <a:srgbClr val="C9C9C9"/>
                      </a:solidFill>
                      <a:prstDash val="solid"/>
                      <a:round/>
                      <a:headEnd type="none" w="med" len="med"/>
                      <a:tailEnd type="none" w="med" len="med"/>
                    </a:lnT>
                    <a:lnB w="6350" cap="flat" cmpd="sng" algn="ctr">
                      <a:solidFill>
                        <a:srgbClr val="999999"/>
                      </a:solidFill>
                      <a:prstDash val="solid"/>
                      <a:round/>
                      <a:headEnd type="none" w="med" len="med"/>
                      <a:tailEnd type="none" w="med" len="med"/>
                    </a:lnB>
                  </a:tcPr>
                </a:tc>
                <a:tc>
                  <a:txBody>
                    <a:bodyPr/>
                    <a:lstStyle/>
                    <a:p>
                      <a:pPr rtl="0" fontAlgn="t">
                        <a:spcBef>
                          <a:spcPts val="1400"/>
                        </a:spcBef>
                        <a:spcAft>
                          <a:spcPts val="0"/>
                        </a:spcAft>
                      </a:pPr>
                      <a:r>
                        <a:rPr lang="en-IN">
                          <a:solidFill>
                            <a:schemeClr val="bg1"/>
                          </a:solidFill>
                          <a:effectLst/>
                        </a:rPr>
                        <a:t/>
                      </a:r>
                      <a:br>
                        <a:rPr lang="en-IN">
                          <a:solidFill>
                            <a:schemeClr val="bg1"/>
                          </a:solidFill>
                          <a:effectLst/>
                        </a:rPr>
                      </a:br>
                      <a:r>
                        <a:rPr lang="en-IN" sz="1200" b="0" i="0" u="none" strike="noStrike">
                          <a:solidFill>
                            <a:schemeClr val="bg1"/>
                          </a:solidFill>
                          <a:effectLst/>
                          <a:latin typeface="Times New Roman" panose="02020603050405020304" pitchFamily="18" charset="0"/>
                        </a:rPr>
                        <a:t>600 * 400 * 200</a:t>
                      </a:r>
                      <a:endParaRPr lang="en-IN">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19050" cap="flat" cmpd="sng" algn="ctr">
                      <a:solidFill>
                        <a:srgbClr val="C9C9C9"/>
                      </a:solidFill>
                      <a:prstDash val="solid"/>
                      <a:round/>
                      <a:headEnd type="none" w="med" len="med"/>
                      <a:tailEnd type="none" w="med" len="med"/>
                    </a:lnT>
                    <a:lnB w="635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567578212"/>
                  </a:ext>
                </a:extLst>
              </a:tr>
              <a:tr h="820920">
                <a:tc>
                  <a:txBody>
                    <a:bodyPr/>
                    <a:lstStyle/>
                    <a:p>
                      <a:pPr rtl="0" fontAlgn="t">
                        <a:spcBef>
                          <a:spcPts val="1400"/>
                        </a:spcBef>
                        <a:spcAft>
                          <a:spcPts val="0"/>
                        </a:spcAft>
                      </a:pPr>
                      <a:r>
                        <a:rPr lang="en-IN" dirty="0">
                          <a:solidFill>
                            <a:schemeClr val="bg1"/>
                          </a:solidFill>
                          <a:effectLst/>
                        </a:rPr>
                        <a:t/>
                      </a:r>
                      <a:br>
                        <a:rPr lang="en-IN" dirty="0">
                          <a:solidFill>
                            <a:schemeClr val="bg1"/>
                          </a:solidFill>
                          <a:effectLst/>
                        </a:rPr>
                      </a:br>
                      <a:r>
                        <a:rPr lang="en-IN" sz="1200" b="0" i="0" u="none" strike="noStrike" dirty="0">
                          <a:solidFill>
                            <a:schemeClr val="bg1"/>
                          </a:solidFill>
                          <a:effectLst/>
                          <a:latin typeface="Times New Roman" panose="02020603050405020304" pitchFamily="18" charset="0"/>
                        </a:rPr>
                        <a:t>Medium</a:t>
                      </a:r>
                      <a:endParaRPr lang="en-IN" dirty="0">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tcPr>
                </a:tc>
                <a:tc>
                  <a:txBody>
                    <a:bodyPr/>
                    <a:lstStyle/>
                    <a:p>
                      <a:pPr rtl="0" fontAlgn="t">
                        <a:spcBef>
                          <a:spcPts val="1400"/>
                        </a:spcBef>
                        <a:spcAft>
                          <a:spcPts val="0"/>
                        </a:spcAft>
                      </a:pPr>
                      <a:r>
                        <a:rPr lang="en-IN" dirty="0">
                          <a:solidFill>
                            <a:schemeClr val="bg1"/>
                          </a:solidFill>
                          <a:effectLst/>
                        </a:rPr>
                        <a:t/>
                      </a:r>
                      <a:br>
                        <a:rPr lang="en-IN" dirty="0">
                          <a:solidFill>
                            <a:schemeClr val="bg1"/>
                          </a:solidFill>
                          <a:effectLst/>
                        </a:rPr>
                      </a:br>
                      <a:r>
                        <a:rPr lang="en-IN" sz="1200" b="0" i="0" u="none" strike="noStrike" dirty="0">
                          <a:solidFill>
                            <a:schemeClr val="bg1"/>
                          </a:solidFill>
                          <a:effectLst/>
                          <a:latin typeface="Times New Roman" panose="02020603050405020304" pitchFamily="18" charset="0"/>
                        </a:rPr>
                        <a:t>58 * 39 * 24</a:t>
                      </a:r>
                      <a:endParaRPr lang="en-IN" dirty="0">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tcPr>
                </a:tc>
                <a:tc>
                  <a:txBody>
                    <a:bodyPr/>
                    <a:lstStyle/>
                    <a:p>
                      <a:pPr rtl="0" fontAlgn="t">
                        <a:spcBef>
                          <a:spcPts val="1400"/>
                        </a:spcBef>
                        <a:spcAft>
                          <a:spcPts val="0"/>
                        </a:spcAft>
                      </a:pPr>
                      <a:r>
                        <a:rPr lang="en-IN" dirty="0">
                          <a:solidFill>
                            <a:schemeClr val="bg1"/>
                          </a:solidFill>
                          <a:effectLst/>
                        </a:rPr>
                        <a:t/>
                      </a:r>
                      <a:br>
                        <a:rPr lang="en-IN" dirty="0">
                          <a:solidFill>
                            <a:schemeClr val="bg1"/>
                          </a:solidFill>
                          <a:effectLst/>
                        </a:rPr>
                      </a:br>
                      <a:r>
                        <a:rPr lang="en-IN" sz="1200" b="0" i="0" u="none" strike="noStrike" dirty="0">
                          <a:solidFill>
                            <a:schemeClr val="bg1"/>
                          </a:solidFill>
                          <a:effectLst/>
                          <a:latin typeface="Times New Roman" panose="02020603050405020304" pitchFamily="18" charset="0"/>
                        </a:rPr>
                        <a:t>615 * 425 * 250</a:t>
                      </a:r>
                      <a:endParaRPr lang="en-IN" dirty="0">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181559938"/>
                  </a:ext>
                </a:extLst>
              </a:tr>
              <a:tr h="820920">
                <a:tc>
                  <a:txBody>
                    <a:bodyPr/>
                    <a:lstStyle/>
                    <a:p>
                      <a:pPr rtl="0" fontAlgn="t">
                        <a:spcBef>
                          <a:spcPts val="1400"/>
                        </a:spcBef>
                        <a:spcAft>
                          <a:spcPts val="0"/>
                        </a:spcAft>
                      </a:pPr>
                      <a:r>
                        <a:rPr lang="en-IN" dirty="0">
                          <a:solidFill>
                            <a:schemeClr val="bg1"/>
                          </a:solidFill>
                          <a:effectLst/>
                        </a:rPr>
                        <a:t/>
                      </a:r>
                      <a:br>
                        <a:rPr lang="en-IN" dirty="0">
                          <a:solidFill>
                            <a:schemeClr val="bg1"/>
                          </a:solidFill>
                          <a:effectLst/>
                        </a:rPr>
                      </a:br>
                      <a:r>
                        <a:rPr lang="en-IN" sz="1200" b="0" i="0" u="none" strike="noStrike" dirty="0">
                          <a:solidFill>
                            <a:schemeClr val="bg1"/>
                          </a:solidFill>
                          <a:effectLst/>
                          <a:latin typeface="Times New Roman" panose="02020603050405020304" pitchFamily="18" charset="0"/>
                        </a:rPr>
                        <a:t>Large</a:t>
                      </a:r>
                      <a:endParaRPr lang="en-IN" dirty="0">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tcPr>
                </a:tc>
                <a:tc>
                  <a:txBody>
                    <a:bodyPr/>
                    <a:lstStyle/>
                    <a:p>
                      <a:pPr rtl="0" fontAlgn="t">
                        <a:spcBef>
                          <a:spcPts val="1400"/>
                        </a:spcBef>
                        <a:spcAft>
                          <a:spcPts val="0"/>
                        </a:spcAft>
                      </a:pPr>
                      <a:r>
                        <a:rPr lang="en-IN">
                          <a:solidFill>
                            <a:schemeClr val="bg1"/>
                          </a:solidFill>
                          <a:effectLst/>
                        </a:rPr>
                        <a:t/>
                      </a:r>
                      <a:br>
                        <a:rPr lang="en-IN">
                          <a:solidFill>
                            <a:schemeClr val="bg1"/>
                          </a:solidFill>
                          <a:effectLst/>
                        </a:rPr>
                      </a:br>
                      <a:r>
                        <a:rPr lang="en-IN" sz="1200" b="0" i="0" u="none" strike="noStrike">
                          <a:solidFill>
                            <a:schemeClr val="bg1"/>
                          </a:solidFill>
                          <a:effectLst/>
                          <a:latin typeface="Times New Roman" panose="02020603050405020304" pitchFamily="18" charset="0"/>
                        </a:rPr>
                        <a:t>57 * 37 * 33</a:t>
                      </a:r>
                      <a:endParaRPr lang="en-IN">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tcPr>
                </a:tc>
                <a:tc>
                  <a:txBody>
                    <a:bodyPr/>
                    <a:lstStyle/>
                    <a:p>
                      <a:pPr rtl="0" fontAlgn="t">
                        <a:spcBef>
                          <a:spcPts val="1400"/>
                        </a:spcBef>
                        <a:spcAft>
                          <a:spcPts val="0"/>
                        </a:spcAft>
                      </a:pPr>
                      <a:r>
                        <a:rPr lang="en-IN" dirty="0">
                          <a:solidFill>
                            <a:schemeClr val="bg1"/>
                          </a:solidFill>
                          <a:effectLst/>
                        </a:rPr>
                        <a:t/>
                      </a:r>
                      <a:br>
                        <a:rPr lang="en-IN" dirty="0">
                          <a:solidFill>
                            <a:schemeClr val="bg1"/>
                          </a:solidFill>
                          <a:effectLst/>
                        </a:rPr>
                      </a:br>
                      <a:r>
                        <a:rPr lang="en-IN" sz="1200" b="0" i="0" u="none" strike="noStrike" dirty="0">
                          <a:solidFill>
                            <a:schemeClr val="bg1"/>
                          </a:solidFill>
                          <a:effectLst/>
                          <a:latin typeface="Times New Roman" panose="02020603050405020304" pitchFamily="18" charset="0"/>
                        </a:rPr>
                        <a:t>600 * 400 * 340</a:t>
                      </a:r>
                      <a:endParaRPr lang="en-IN" dirty="0">
                        <a:solidFill>
                          <a:schemeClr val="bg1"/>
                        </a:solidFill>
                        <a:effectLst/>
                      </a:endParaRPr>
                    </a:p>
                  </a:txBody>
                  <a:tcPr marL="68580" marR="68580">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118447565"/>
                  </a:ext>
                </a:extLst>
              </a:tr>
            </a:tbl>
          </a:graphicData>
        </a:graphic>
      </p:graphicFrame>
      <p:sp>
        <p:nvSpPr>
          <p:cNvPr id="6" name="Rectangle 1"/>
          <p:cNvSpPr>
            <a:spLocks noChangeArrowheads="1"/>
          </p:cNvSpPr>
          <p:nvPr/>
        </p:nvSpPr>
        <p:spPr bwMode="auto">
          <a:xfrm>
            <a:off x="858595" y="1923401"/>
            <a:ext cx="552914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Formulas for Different Bin Sizes</a:t>
            </a:r>
            <a:endParaRPr kumimoji="0" lang="en-US" altLang="en-US" sz="1600" b="0" i="0" u="none"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The system uses specific formulas to determine bin sizes</a:t>
            </a:r>
            <a:r>
              <a:rPr kumimoji="0" lang="en-US" altLang="en-US" sz="16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3999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63D6C4-4840-40CC-AC84-17E24B3B7BDE}" type="slidenum">
              <a:rPr lang="en-US" noProof="0" smtClean="0"/>
              <a:pPr/>
              <a:t>11</a:t>
            </a:fld>
            <a:endParaRPr lang="en-US" noProof="0" dirty="0"/>
          </a:p>
        </p:txBody>
      </p:sp>
      <p:pic>
        <p:nvPicPr>
          <p:cNvPr id="9222" name="Picture 6" descr="plastic boxes for the cells of the automated warehouse. Metal construction warehouse shelving plastic boxes for the cells of the automated warehouse. Metal construction warehouse shelving BINS FOR INEVENTORY IN RACK stock pictures, royalty-free photo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75" y="427492"/>
            <a:ext cx="4778580" cy="281209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ows blue plastic storage bins containing screws, bolts and nuts. Rows of blue plastic storage bins containing stocks of parts and components, such as screws, bolts and nuts, in an industrial or commercial warehouse shot with selective focus BINS FOR INEVENTORY IN RACK stock pictures, royalty-free photos &amp;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75" y="3724238"/>
            <a:ext cx="4466787" cy="295596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Storage boxes plastic multi-color boxes for storing goods and things BINS FOR INEVENTORY IN RACK stock pictures, royalty-free photos &amp;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8119" y="316656"/>
            <a:ext cx="4832380" cy="28120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5537055" y="3724239"/>
            <a:ext cx="6391710" cy="2955962"/>
          </a:xfrm>
          <a:prstGeom prst="rect">
            <a:avLst/>
          </a:prstGeom>
        </p:spPr>
      </p:pic>
    </p:spTree>
    <p:extLst>
      <p:ext uri="{BB962C8B-B14F-4D97-AF65-F5344CB8AC3E}">
        <p14:creationId xmlns:p14="http://schemas.microsoft.com/office/powerpoint/2010/main" val="32369360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METHODOLOGY :</a:t>
            </a: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Text Placeholder 3"/>
          <p:cNvSpPr>
            <a:spLocks noGrp="1"/>
          </p:cNvSpPr>
          <p:nvPr>
            <p:ph type="body" sz="quarter" idx="13"/>
          </p:nvPr>
        </p:nvSpPr>
        <p:spPr>
          <a:xfrm>
            <a:off x="535940" y="1364128"/>
            <a:ext cx="9914346" cy="4093243"/>
          </a:xfrm>
        </p:spPr>
        <p:txBody>
          <a:bodyPr/>
          <a:lstStyle/>
          <a:p>
            <a:r>
              <a:rPr lang="en-US" sz="1800" dirty="0"/>
              <a:t>In this project we follow up project management methodology that </a:t>
            </a:r>
            <a:r>
              <a:rPr lang="en-US" sz="1800" dirty="0" smtClean="0"/>
              <a:t>Is </a:t>
            </a:r>
            <a:r>
              <a:rPr lang="en-US" sz="1800" dirty="0"/>
              <a:t>“</a:t>
            </a:r>
            <a:r>
              <a:rPr lang="en-US" sz="1800" b="1" dirty="0"/>
              <a:t>Agile </a:t>
            </a:r>
            <a:r>
              <a:rPr lang="en-US" sz="1800" b="1" dirty="0" smtClean="0"/>
              <a:t>methodology </a:t>
            </a:r>
            <a:r>
              <a:rPr lang="en-US" dirty="0" smtClean="0"/>
              <a:t>”.</a:t>
            </a:r>
          </a:p>
          <a:p>
            <a:r>
              <a:rPr lang="en-IN" dirty="0"/>
              <a:t>In the Agile method</a:t>
            </a:r>
            <a:r>
              <a:rPr lang="en-IN" dirty="0" smtClean="0"/>
              <a:t>,</a:t>
            </a:r>
            <a:r>
              <a:rPr lang="en-US" dirty="0"/>
              <a:t> it supports iterative development, </a:t>
            </a:r>
            <a:r>
              <a:rPr lang="en-IN" dirty="0"/>
              <a:t>focus on continuous improvement.</a:t>
            </a:r>
            <a:r>
              <a:rPr lang="en-US" dirty="0" smtClean="0"/>
              <a:t>, </a:t>
            </a:r>
            <a:r>
              <a:rPr lang="en-US" dirty="0"/>
              <a:t>and flexibility—key factors in building an effective and efficient system</a:t>
            </a:r>
            <a:r>
              <a:rPr lang="en-US" dirty="0" smtClean="0"/>
              <a:t>.</a:t>
            </a:r>
          </a:p>
          <a:p>
            <a:pPr marL="0" indent="0">
              <a:buNone/>
            </a:pPr>
            <a:r>
              <a:rPr lang="en-US" dirty="0" smtClean="0"/>
              <a:t>Agile software phase is characterized in a manner that addresses several key</a:t>
            </a:r>
          </a:p>
          <a:p>
            <a:pPr marL="0" indent="0">
              <a:buNone/>
            </a:pPr>
            <a:r>
              <a:rPr lang="en-US" dirty="0" smtClean="0"/>
              <a:t> 	1. It is difficult to think in advance which software requirements will persist and which will change. 	It is equally difficult to predict how user priorities will change as the project proceeds. </a:t>
            </a:r>
          </a:p>
          <a:p>
            <a:pPr marL="0" indent="0">
              <a:buNone/>
            </a:pPr>
            <a:r>
              <a:rPr lang="en-US" dirty="0"/>
              <a:t>	2. It is difficult to think about how much design is necessary before construction is used to test the </a:t>
            </a:r>
            <a:r>
              <a:rPr lang="en-US" dirty="0" smtClean="0"/>
              <a:t>	configuration</a:t>
            </a:r>
            <a:r>
              <a:rPr lang="en-US" dirty="0"/>
              <a:t>. </a:t>
            </a:r>
            <a:endParaRPr lang="en-US" dirty="0" smtClean="0"/>
          </a:p>
          <a:p>
            <a:pPr marL="0" indent="0">
              <a:buNone/>
            </a:pPr>
            <a:endParaRPr lang="en-US" dirty="0" smtClean="0"/>
          </a:p>
          <a:p>
            <a:pPr marL="0" indent="0">
              <a:buNone/>
            </a:pPr>
            <a:r>
              <a:rPr lang="en-US" dirty="0" smtClean="0"/>
              <a:t>		</a:t>
            </a:r>
            <a:endParaRPr lang="en-IN" dirty="0"/>
          </a:p>
        </p:txBody>
      </p:sp>
      <p:pic>
        <p:nvPicPr>
          <p:cNvPr id="2050" name="Picture 2" descr="What Is Agile Methodology? (A Beginner's Guide) [2024] • As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521" y="3929256"/>
            <a:ext cx="3421565" cy="264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515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425360"/>
            <a:ext cx="4754517" cy="464502"/>
          </a:xfrm>
        </p:spPr>
        <p:txBody>
          <a:bodyPr/>
          <a:lstStyle/>
          <a:p>
            <a:r>
              <a:rPr lang="en-IN" dirty="0"/>
              <a:t>How It </a:t>
            </a:r>
            <a:r>
              <a:rPr lang="en-IN" dirty="0" smtClean="0"/>
              <a:t>Works:</a:t>
            </a: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3074" name="Picture 2" descr="C:\Users\REAL E STORE\Pictures\Captur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703" y="-7233"/>
            <a:ext cx="4772297" cy="6865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p:cNvSpPr>
            <a:spLocks noGrp="1" noChangeArrowheads="1"/>
          </p:cNvSpPr>
          <p:nvPr>
            <p:ph type="body" sz="quarter" idx="13"/>
          </p:nvPr>
        </p:nvSpPr>
        <p:spPr bwMode="auto">
          <a:xfrm>
            <a:off x="444500" y="1007427"/>
            <a:ext cx="722339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rgbClr val="FFC000"/>
                </a:solidFill>
                <a:effectLst/>
                <a:latin typeface="Arial" panose="020B0604020202020204" pitchFamily="34" charset="0"/>
              </a:rPr>
              <a:t>Data Entry</a:t>
            </a:r>
            <a:r>
              <a:rPr kumimoji="0" lang="en-US" altLang="en-US" sz="1800" b="0" i="0" u="none" strike="noStrike" cap="none" normalizeH="0" baseline="0" dirty="0" smtClean="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Step 1</a:t>
            </a:r>
            <a:r>
              <a:rPr kumimoji="0" lang="en-US" altLang="en-US" sz="1800" b="0" i="0" u="none" strike="noStrike" cap="none" normalizeH="0" baseline="0" dirty="0" smtClean="0">
                <a:ln>
                  <a:noFill/>
                </a:ln>
                <a:effectLst/>
                <a:latin typeface="Arial" panose="020B0604020202020204" pitchFamily="34" charset="0"/>
              </a:rPr>
              <a:t>: Scan the item's </a:t>
            </a:r>
            <a:r>
              <a:rPr kumimoji="0" lang="en-US" altLang="en-US" sz="1800" b="1" i="0" u="none" strike="noStrike" cap="none" normalizeH="0" baseline="0" dirty="0" smtClean="0">
                <a:ln>
                  <a:noFill/>
                </a:ln>
                <a:effectLst/>
                <a:latin typeface="Arial" panose="020B0604020202020204" pitchFamily="34" charset="0"/>
              </a:rPr>
              <a:t>QR Code</a:t>
            </a:r>
            <a:r>
              <a:rPr kumimoji="0" lang="en-US" altLang="en-US" sz="1800" b="0" i="0" u="none" strike="noStrike" cap="none" normalizeH="0" baseline="0" dirty="0" smtClean="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Action</a:t>
            </a:r>
            <a:r>
              <a:rPr kumimoji="0" lang="en-US" altLang="en-US" sz="1800" b="0" i="0" u="none" strike="noStrike" cap="none" normalizeH="0" baseline="0" dirty="0" smtClean="0">
                <a:ln>
                  <a:noFill/>
                </a:ln>
                <a:effectLst/>
                <a:latin typeface="Arial" panose="020B0604020202020204" pitchFamily="34" charset="0"/>
              </a:rPr>
              <a:t>: Perform </a:t>
            </a:r>
            <a:r>
              <a:rPr kumimoji="0" lang="en-US" altLang="en-US" sz="1800" b="1" i="0" u="none" strike="noStrike" cap="none" normalizeH="0" baseline="0" dirty="0" smtClean="0">
                <a:ln>
                  <a:noFill/>
                </a:ln>
                <a:effectLst/>
                <a:latin typeface="Arial" panose="020B0604020202020204" pitchFamily="34" charset="0"/>
              </a:rPr>
              <a:t>Label Capturing</a:t>
            </a:r>
            <a:r>
              <a:rPr kumimoji="0" lang="en-US" altLang="en-US" sz="1800" b="0" i="0" u="none" strike="noStrike" cap="none" normalizeH="0" baseline="0" dirty="0" smtClean="0">
                <a:ln>
                  <a:noFill/>
                </a:ln>
                <a:effectLst/>
                <a:latin typeface="Arial" panose="020B0604020202020204" pitchFamily="34" charset="0"/>
              </a:rPr>
              <a:t> to extract specific data such as make, part number, quantity, and date.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rgbClr val="FFC000"/>
                </a:solidFill>
                <a:effectLst/>
                <a:latin typeface="Arial" panose="020B0604020202020204" pitchFamily="34" charset="0"/>
              </a:rPr>
              <a:t>Review</a:t>
            </a:r>
            <a:r>
              <a:rPr kumimoji="0" lang="en-US" altLang="en-US" sz="1800" b="0" i="0" u="none" strike="noStrike" cap="none" normalizeH="0" baseline="0" dirty="0" smtClean="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Step 2</a:t>
            </a:r>
            <a:r>
              <a:rPr kumimoji="0" lang="en-US" altLang="en-US" sz="1800" b="0" i="0" u="none" strike="noStrike" cap="none" normalizeH="0" baseline="0" dirty="0" smtClean="0">
                <a:ln>
                  <a:noFill/>
                </a:ln>
                <a:effectLst/>
                <a:latin typeface="Arial" panose="020B0604020202020204" pitchFamily="34" charset="0"/>
              </a:rPr>
              <a:t>: Place the item in </a:t>
            </a:r>
            <a:r>
              <a:rPr kumimoji="0" lang="en-US" altLang="en-US" sz="1800" b="1" i="0" u="none" strike="noStrike" cap="none" normalizeH="0" baseline="0" dirty="0" smtClean="0">
                <a:ln>
                  <a:noFill/>
                </a:ln>
                <a:effectLst/>
                <a:latin typeface="Arial" panose="020B0604020202020204" pitchFamily="34" charset="0"/>
              </a:rPr>
              <a:t>Place 1</a:t>
            </a:r>
            <a:r>
              <a:rPr kumimoji="0" lang="en-US" altLang="en-US" sz="1800" b="0" i="0" u="none" strike="noStrike" cap="none" normalizeH="0" baseline="0" dirty="0" smtClean="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Action</a:t>
            </a:r>
            <a:r>
              <a:rPr kumimoji="0" lang="en-US" altLang="en-US" sz="1800" b="0" i="0" u="none" strike="noStrike" cap="none" normalizeH="0" baseline="0" dirty="0" smtClean="0">
                <a:ln>
                  <a:noFill/>
                </a:ln>
                <a:effectLst/>
                <a:latin typeface="Arial" panose="020B0604020202020204" pitchFamily="34" charset="0"/>
              </a:rPr>
              <a:t>: Conduct a </a:t>
            </a:r>
            <a:r>
              <a:rPr kumimoji="0" lang="en-US" altLang="en-US" sz="1800" b="1" i="0" u="none" strike="noStrike" cap="none" normalizeH="0" baseline="0" dirty="0" smtClean="0">
                <a:ln>
                  <a:noFill/>
                </a:ln>
                <a:effectLst/>
                <a:latin typeface="Arial" panose="020B0604020202020204" pitchFamily="34" charset="0"/>
              </a:rPr>
              <a:t>Review</a:t>
            </a:r>
            <a:r>
              <a:rPr kumimoji="0" lang="en-US" altLang="en-US" sz="1800" b="0" i="0" u="none" strike="noStrike" cap="none" normalizeH="0" baseline="0" dirty="0" smtClean="0">
                <a:ln>
                  <a:noFill/>
                </a:ln>
                <a:effectLst/>
                <a:latin typeface="Arial" panose="020B0604020202020204" pitchFamily="34" charset="0"/>
              </a:rPr>
              <a:t> of the captured data</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rgbClr val="FFC000"/>
                </a:solidFill>
                <a:effectLst/>
                <a:latin typeface="Arial" panose="020B0604020202020204" pitchFamily="34" charset="0"/>
              </a:rPr>
              <a:t>Quality Control (QC)</a:t>
            </a:r>
            <a:r>
              <a:rPr kumimoji="0" lang="en-US" altLang="en-US" sz="1800" b="0" i="0" u="none" strike="noStrike" cap="none" normalizeH="0" baseline="0" dirty="0" smtClean="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Step 3</a:t>
            </a:r>
            <a:r>
              <a:rPr kumimoji="0" lang="en-US" altLang="en-US" sz="1800" b="0" i="0" u="none" strike="noStrike" cap="none" normalizeH="0" baseline="0" dirty="0" smtClean="0">
                <a:ln>
                  <a:noFill/>
                </a:ln>
                <a:effectLst/>
                <a:latin typeface="Arial" panose="020B0604020202020204" pitchFamily="34" charset="0"/>
              </a:rPr>
              <a:t>: Move the item to </a:t>
            </a:r>
            <a:r>
              <a:rPr kumimoji="0" lang="en-US" altLang="en-US" sz="1800" b="1" i="0" u="none" strike="noStrike" cap="none" normalizeH="0" baseline="0" dirty="0" smtClean="0">
                <a:ln>
                  <a:noFill/>
                </a:ln>
                <a:effectLst/>
                <a:latin typeface="Arial" panose="020B0604020202020204" pitchFamily="34" charset="0"/>
              </a:rPr>
              <a:t>Place 2</a:t>
            </a:r>
            <a:r>
              <a:rPr kumimoji="0" lang="en-US" altLang="en-US" sz="1800" b="0" i="0" u="none" strike="noStrike" cap="none" normalizeH="0" baseline="0" dirty="0" smtClean="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Action</a:t>
            </a:r>
            <a:r>
              <a:rPr kumimoji="0" lang="en-US" altLang="en-US" sz="1800" b="0" i="0" u="none" strike="noStrike" cap="none" normalizeH="0" baseline="0" dirty="0" smtClean="0">
                <a:ln>
                  <a:noFill/>
                </a:ln>
                <a:effectLst/>
                <a:latin typeface="Arial" panose="020B0604020202020204" pitchFamily="34" charset="0"/>
              </a:rPr>
              <a:t>: Perform </a:t>
            </a:r>
            <a:r>
              <a:rPr kumimoji="0" lang="en-US" altLang="en-US" sz="1800" b="1" i="0" u="none" strike="noStrike" cap="none" normalizeH="0" baseline="0" dirty="0" smtClean="0">
                <a:ln>
                  <a:noFill/>
                </a:ln>
                <a:effectLst/>
                <a:latin typeface="Arial" panose="020B0604020202020204" pitchFamily="34" charset="0"/>
              </a:rPr>
              <a:t>Quality Control (QC)</a:t>
            </a:r>
            <a:r>
              <a:rPr kumimoji="0" lang="en-US" altLang="en-US" sz="1800" b="0" i="0" u="none" strike="noStrike" cap="none" normalizeH="0" baseline="0" dirty="0" smtClean="0">
                <a:ln>
                  <a:noFill/>
                </a:ln>
                <a:effectLst/>
                <a:latin typeface="Arial" panose="020B0604020202020204" pitchFamily="34" charset="0"/>
              </a:rPr>
              <a:t> checks on the item.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rgbClr val="FFC000"/>
                </a:solidFill>
                <a:effectLst/>
                <a:latin typeface="Arial" panose="020B0604020202020204" pitchFamily="34" charset="0"/>
              </a:rPr>
              <a:t>Rack Organize</a:t>
            </a:r>
            <a:r>
              <a:rPr kumimoji="0" lang="en-US" altLang="en-US" sz="1800" b="0" i="0" u="none" strike="noStrike" cap="none" normalizeH="0" baseline="0" dirty="0" smtClean="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Step 4</a:t>
            </a:r>
            <a:r>
              <a:rPr kumimoji="0" lang="en-US" altLang="en-US" sz="1800" b="0" i="0" u="none" strike="noStrike" cap="none" normalizeH="0" baseline="0" dirty="0" smtClean="0">
                <a:ln>
                  <a:noFill/>
                </a:ln>
                <a:effectLst/>
                <a:latin typeface="Arial" panose="020B0604020202020204" pitchFamily="34" charset="0"/>
              </a:rPr>
              <a:t>: Transfer the item to </a:t>
            </a:r>
            <a:r>
              <a:rPr kumimoji="0" lang="en-US" altLang="en-US" sz="1800" b="1" i="0" u="none" strike="noStrike" cap="none" normalizeH="0" baseline="0" dirty="0" smtClean="0">
                <a:ln>
                  <a:noFill/>
                </a:ln>
                <a:effectLst/>
                <a:latin typeface="Arial" panose="020B0604020202020204" pitchFamily="34" charset="0"/>
              </a:rPr>
              <a:t>Place 3</a:t>
            </a:r>
            <a:r>
              <a:rPr kumimoji="0" lang="en-US" altLang="en-US" sz="1800" b="0" i="0" u="none" strike="noStrike" cap="none" normalizeH="0" baseline="0" dirty="0" smtClean="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Action</a:t>
            </a:r>
            <a:r>
              <a:rPr kumimoji="0" lang="en-US" altLang="en-US" sz="1800" b="0" i="0" u="none" strike="noStrike" cap="none" normalizeH="0" baseline="0" dirty="0" smtClean="0">
                <a:ln>
                  <a:noFill/>
                </a:ln>
                <a:effectLst/>
                <a:latin typeface="Arial" panose="020B0604020202020204" pitchFamily="34" charset="0"/>
              </a:rPr>
              <a:t>: Organize the item in the designated </a:t>
            </a:r>
            <a:r>
              <a:rPr kumimoji="0" lang="en-US" altLang="en-US" sz="1800" b="1" i="0" u="none" strike="noStrike" cap="none" normalizeH="0" baseline="0" dirty="0" smtClean="0">
                <a:ln>
                  <a:noFill/>
                </a:ln>
                <a:effectLst/>
                <a:latin typeface="Arial" panose="020B0604020202020204" pitchFamily="34" charset="0"/>
              </a:rPr>
              <a:t>Rack</a:t>
            </a:r>
            <a:r>
              <a:rPr kumimoji="0" lang="en-US" altLang="en-US" sz="1800" b="0" i="0" u="none" strike="noStrike" cap="none" normalizeH="0" baseline="0" dirty="0" smtClean="0">
                <a:ln>
                  <a:noFill/>
                </a:ln>
                <a:effectLst/>
                <a:latin typeface="Arial" panose="020B0604020202020204" pitchFamily="34" charset="0"/>
              </a:rPr>
              <a:t> (Place 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rgbClr val="FFC000"/>
                </a:solidFill>
                <a:effectLst/>
                <a:latin typeface="Arial" panose="020B0604020202020204" pitchFamily="34" charset="0"/>
              </a:rPr>
              <a:t>Kitting</a:t>
            </a:r>
            <a:r>
              <a:rPr kumimoji="0" lang="en-US" altLang="en-US" sz="1800" b="0" i="0" u="none" strike="noStrike" cap="none" normalizeH="0" baseline="0" dirty="0" smtClean="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Step 5</a:t>
            </a:r>
            <a:r>
              <a:rPr kumimoji="0" lang="en-US" altLang="en-US" sz="1800" b="0" i="0" u="none" strike="noStrike" cap="none" normalizeH="0" baseline="0" dirty="0" smtClean="0">
                <a:ln>
                  <a:noFill/>
                </a:ln>
                <a:effectLst/>
                <a:latin typeface="Arial" panose="020B0604020202020204" pitchFamily="34" charset="0"/>
              </a:rPr>
              <a:t>: Place the item in </a:t>
            </a:r>
            <a:r>
              <a:rPr kumimoji="0" lang="en-US" altLang="en-US" sz="1800" b="1" i="0" u="none" strike="noStrike" cap="none" normalizeH="0" baseline="0" dirty="0" smtClean="0">
                <a:ln>
                  <a:noFill/>
                </a:ln>
                <a:effectLst/>
                <a:latin typeface="Arial" panose="020B0604020202020204" pitchFamily="34" charset="0"/>
              </a:rPr>
              <a:t>Place 4</a:t>
            </a:r>
            <a:r>
              <a:rPr kumimoji="0" lang="en-US" altLang="en-US" sz="1800" b="0" i="0" u="none" strike="noStrike" cap="none" normalizeH="0" baseline="0" dirty="0" smtClean="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Action</a:t>
            </a:r>
            <a:r>
              <a:rPr kumimoji="0" lang="en-US" altLang="en-US" sz="1800" b="0" i="0" u="none" strike="noStrike" cap="none" normalizeH="0" baseline="0" dirty="0" smtClean="0">
                <a:ln>
                  <a:noFill/>
                </a:ln>
                <a:effectLst/>
                <a:latin typeface="Arial" panose="020B0604020202020204" pitchFamily="34" charset="0"/>
              </a:rPr>
              <a:t>: Assemble or </a:t>
            </a:r>
            <a:r>
              <a:rPr kumimoji="0" lang="en-US" altLang="en-US" sz="1800" b="1" i="0" u="none" strike="noStrike" cap="none" normalizeH="0" baseline="0" dirty="0" smtClean="0">
                <a:ln>
                  <a:noFill/>
                </a:ln>
                <a:effectLst/>
                <a:latin typeface="Arial" panose="020B0604020202020204" pitchFamily="34" charset="0"/>
              </a:rPr>
              <a:t>Kit</a:t>
            </a:r>
            <a:r>
              <a:rPr kumimoji="0" lang="en-US" altLang="en-US" sz="1800" b="0" i="0" u="none" strike="noStrike" cap="none" normalizeH="0" baseline="0" dirty="0" smtClean="0">
                <a:ln>
                  <a:noFill/>
                </a:ln>
                <a:effectLst/>
                <a:latin typeface="Arial" panose="020B0604020202020204" pitchFamily="34" charset="0"/>
              </a:rPr>
              <a:t> the item with other necessary components.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rgbClr val="FFC000"/>
                </a:solidFill>
                <a:effectLst/>
                <a:latin typeface="Arial" panose="020B0604020202020204" pitchFamily="34" charset="0"/>
              </a:rPr>
              <a:t>Rejected</a:t>
            </a:r>
            <a:r>
              <a:rPr kumimoji="0" lang="en-US" altLang="en-US" sz="1800" b="0" i="0" u="none" strike="noStrike" cap="none" normalizeH="0" baseline="0" dirty="0" smtClean="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Step 6</a:t>
            </a:r>
            <a:r>
              <a:rPr kumimoji="0" lang="en-US" altLang="en-US" sz="1800" b="0" i="0" u="none" strike="noStrike" cap="none" normalizeH="0" baseline="0" dirty="0" smtClean="0">
                <a:ln>
                  <a:noFill/>
                </a:ln>
                <a:effectLst/>
                <a:latin typeface="Arial" panose="020B0604020202020204" pitchFamily="34" charset="0"/>
              </a:rPr>
              <a:t>: If the item fails QC or any other criteria, move it to </a:t>
            </a:r>
            <a:r>
              <a:rPr kumimoji="0" lang="en-US" altLang="en-US" sz="1800" b="1" i="0" u="none" strike="noStrike" cap="none" normalizeH="0" baseline="0" dirty="0" smtClean="0">
                <a:ln>
                  <a:noFill/>
                </a:ln>
                <a:effectLst/>
                <a:latin typeface="Arial" panose="020B0604020202020204" pitchFamily="34" charset="0"/>
              </a:rPr>
              <a:t>Place 5</a:t>
            </a:r>
            <a:r>
              <a:rPr kumimoji="0" lang="en-US" altLang="en-US" sz="1800" b="0" i="0" u="none" strike="noStrike" cap="none" normalizeH="0" baseline="0" dirty="0" smtClean="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effectLst/>
                <a:latin typeface="Arial" panose="020B0604020202020204" pitchFamily="34" charset="0"/>
              </a:rPr>
              <a:t>Action</a:t>
            </a:r>
            <a:r>
              <a:rPr kumimoji="0" lang="en-US" altLang="en-US" sz="1800" b="0" i="0" u="none" strike="noStrike" cap="none" normalizeH="0" baseline="0" dirty="0" smtClean="0">
                <a:ln>
                  <a:noFill/>
                </a:ln>
                <a:effectLst/>
                <a:latin typeface="Arial" panose="020B0604020202020204" pitchFamily="34" charset="0"/>
              </a:rPr>
              <a:t>: Mark the item as </a:t>
            </a:r>
            <a:r>
              <a:rPr kumimoji="0" lang="en-US" altLang="en-US" sz="1800" b="1" i="0" u="none" strike="noStrike" cap="none" normalizeH="0" baseline="0" dirty="0" smtClean="0">
                <a:ln>
                  <a:noFill/>
                </a:ln>
                <a:effectLst/>
                <a:latin typeface="Arial" panose="020B0604020202020204" pitchFamily="34" charset="0"/>
              </a:rPr>
              <a:t>Rejected</a:t>
            </a:r>
            <a:r>
              <a:rPr kumimoji="0" lang="en-US" altLang="en-US" sz="1800" b="0" i="0" u="none" strike="noStrike" cap="none" normalizeH="0" baseline="0" dirty="0" smtClean="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4191612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Places for Each Process</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13"/>
          </p:nvPr>
        </p:nvSpPr>
        <p:spPr>
          <a:xfrm>
            <a:off x="444500" y="1272688"/>
            <a:ext cx="10071100" cy="4093243"/>
          </a:xfrm>
        </p:spPr>
        <p:txBody>
          <a:bodyPr/>
          <a:lstStyle/>
          <a:p>
            <a:pPr marL="0" indent="0">
              <a:buNone/>
            </a:pPr>
            <a:r>
              <a:rPr lang="en-US" dirty="0" smtClean="0"/>
              <a:t>The </a:t>
            </a:r>
            <a:r>
              <a:rPr lang="en-US" dirty="0"/>
              <a:t>Rack Management System organizes various processes in specific locations</a:t>
            </a:r>
            <a:r>
              <a:rPr lang="en-US" dirty="0" smtClean="0"/>
              <a:t>:</a:t>
            </a:r>
          </a:p>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37583462"/>
              </p:ext>
            </p:extLst>
          </p:nvPr>
        </p:nvGraphicFramePr>
        <p:xfrm>
          <a:off x="2795451" y="1969174"/>
          <a:ext cx="5277394" cy="2346960"/>
        </p:xfrm>
        <a:graphic>
          <a:graphicData uri="http://schemas.openxmlformats.org/drawingml/2006/table">
            <a:tbl>
              <a:tblPr>
                <a:tableStyleId>{5DA37D80-6434-44D0-A028-1B22A696006F}</a:tableStyleId>
              </a:tblPr>
              <a:tblGrid>
                <a:gridCol w="1448266">
                  <a:extLst>
                    <a:ext uri="{9D8B030D-6E8A-4147-A177-3AD203B41FA5}">
                      <a16:colId xmlns:a16="http://schemas.microsoft.com/office/drawing/2014/main" val="335162601"/>
                    </a:ext>
                  </a:extLst>
                </a:gridCol>
                <a:gridCol w="1974908">
                  <a:extLst>
                    <a:ext uri="{9D8B030D-6E8A-4147-A177-3AD203B41FA5}">
                      <a16:colId xmlns:a16="http://schemas.microsoft.com/office/drawing/2014/main" val="2391238003"/>
                    </a:ext>
                  </a:extLst>
                </a:gridCol>
                <a:gridCol w="1854220">
                  <a:extLst>
                    <a:ext uri="{9D8B030D-6E8A-4147-A177-3AD203B41FA5}">
                      <a16:colId xmlns:a16="http://schemas.microsoft.com/office/drawing/2014/main" val="3802912993"/>
                    </a:ext>
                  </a:extLst>
                </a:gridCol>
              </a:tblGrid>
              <a:tr h="332945">
                <a:tc>
                  <a:txBody>
                    <a:bodyPr/>
                    <a:lstStyle/>
                    <a:p>
                      <a:pPr algn="ct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Process</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algn="ct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Place</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algn="ctr" rtl="0" fontAlgn="t">
                        <a:spcBef>
                          <a:spcPts val="0"/>
                        </a:spcBef>
                        <a:spcAft>
                          <a:spcPts val="0"/>
                        </a:spcAft>
                      </a:pPr>
                      <a:r>
                        <a:rPr lang="en-IN" sz="1600" u="none" strike="noStrike">
                          <a:solidFill>
                            <a:schemeClr val="bg1"/>
                          </a:solidFill>
                          <a:effectLst/>
                          <a:latin typeface="Times New Roman" panose="02020603050405020304" pitchFamily="18" charset="0"/>
                          <a:cs typeface="Times New Roman" panose="02020603050405020304" pitchFamily="18" charset="0"/>
                        </a:rPr>
                        <a:t>Description</a:t>
                      </a:r>
                      <a:endParaRPr lang="en-IN" sz="1600">
                        <a:solidFill>
                          <a:schemeClr val="bg1"/>
                        </a:solidFill>
                        <a:effectLst/>
                        <a:latin typeface="Times New Roman" panose="02020603050405020304" pitchFamily="18" charset="0"/>
                        <a:cs typeface="Times New Roman" panose="02020603050405020304" pitchFamily="18" charset="0"/>
                      </a:endParaRPr>
                    </a:p>
                  </a:txBody>
                  <a:tcPr marL="68580" marR="68580"/>
                </a:tc>
                <a:extLst>
                  <a:ext uri="{0D108BD9-81ED-4DB2-BD59-A6C34878D82A}">
                    <a16:rowId xmlns:a16="http://schemas.microsoft.com/office/drawing/2014/main" val="4262451356"/>
                  </a:ext>
                </a:extLst>
              </a:tr>
              <a:tr h="332945">
                <a:tc>
                  <a:txBody>
                    <a:bodyPr/>
                    <a:lstStyle/>
                    <a:p>
                      <a:pP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Review</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algn="ct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Place 1</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rtl="0" fontAlgn="t">
                        <a:spcBef>
                          <a:spcPts val="0"/>
                        </a:spcBef>
                        <a:spcAft>
                          <a:spcPts val="0"/>
                        </a:spcAft>
                      </a:pPr>
                      <a:r>
                        <a:rPr lang="en-IN" sz="1600" u="none" strike="noStrike">
                          <a:solidFill>
                            <a:schemeClr val="bg1"/>
                          </a:solidFill>
                          <a:effectLst/>
                          <a:latin typeface="Times New Roman" panose="02020603050405020304" pitchFamily="18" charset="0"/>
                          <a:cs typeface="Times New Roman" panose="02020603050405020304" pitchFamily="18" charset="0"/>
                        </a:rPr>
                        <a:t>Place Review</a:t>
                      </a:r>
                      <a:endParaRPr lang="en-IN" sz="1600">
                        <a:solidFill>
                          <a:schemeClr val="bg1"/>
                        </a:solidFill>
                        <a:effectLst/>
                        <a:latin typeface="Times New Roman" panose="02020603050405020304" pitchFamily="18" charset="0"/>
                        <a:cs typeface="Times New Roman" panose="02020603050405020304" pitchFamily="18" charset="0"/>
                      </a:endParaRPr>
                    </a:p>
                  </a:txBody>
                  <a:tcPr marL="68580" marR="68580"/>
                </a:tc>
                <a:extLst>
                  <a:ext uri="{0D108BD9-81ED-4DB2-BD59-A6C34878D82A}">
                    <a16:rowId xmlns:a16="http://schemas.microsoft.com/office/drawing/2014/main" val="2866741708"/>
                  </a:ext>
                </a:extLst>
              </a:tr>
              <a:tr h="332945">
                <a:tc>
                  <a:txBody>
                    <a:bodyPr/>
                    <a:lstStyle/>
                    <a:p>
                      <a:pP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QC</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algn="ct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Place 2</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rtl="0" fontAlgn="t">
                        <a:spcBef>
                          <a:spcPts val="0"/>
                        </a:spcBef>
                        <a:spcAft>
                          <a:spcPts val="0"/>
                        </a:spcAft>
                      </a:pPr>
                      <a:r>
                        <a:rPr lang="en-IN" sz="1600" u="none" strike="noStrike">
                          <a:solidFill>
                            <a:schemeClr val="bg1"/>
                          </a:solidFill>
                          <a:effectLst/>
                          <a:latin typeface="Times New Roman" panose="02020603050405020304" pitchFamily="18" charset="0"/>
                          <a:cs typeface="Times New Roman" panose="02020603050405020304" pitchFamily="18" charset="0"/>
                        </a:rPr>
                        <a:t>Place QC</a:t>
                      </a:r>
                      <a:endParaRPr lang="en-IN" sz="1600">
                        <a:solidFill>
                          <a:schemeClr val="bg1"/>
                        </a:solidFill>
                        <a:effectLst/>
                        <a:latin typeface="Times New Roman" panose="02020603050405020304" pitchFamily="18" charset="0"/>
                        <a:cs typeface="Times New Roman" panose="02020603050405020304" pitchFamily="18" charset="0"/>
                      </a:endParaRPr>
                    </a:p>
                  </a:txBody>
                  <a:tcPr marL="68580" marR="68580"/>
                </a:tc>
                <a:extLst>
                  <a:ext uri="{0D108BD9-81ED-4DB2-BD59-A6C34878D82A}">
                    <a16:rowId xmlns:a16="http://schemas.microsoft.com/office/drawing/2014/main" val="4180935667"/>
                  </a:ext>
                </a:extLst>
              </a:tr>
              <a:tr h="332945">
                <a:tc>
                  <a:txBody>
                    <a:bodyPr/>
                    <a:lstStyle/>
                    <a:p>
                      <a:pPr rtl="0" fontAlgn="t">
                        <a:spcBef>
                          <a:spcPts val="0"/>
                        </a:spcBef>
                        <a:spcAft>
                          <a:spcPts val="0"/>
                        </a:spcAft>
                      </a:pPr>
                      <a:r>
                        <a:rPr lang="en-IN" sz="1600" u="none" strike="noStrike">
                          <a:solidFill>
                            <a:schemeClr val="bg1"/>
                          </a:solidFill>
                          <a:effectLst/>
                          <a:latin typeface="Times New Roman" panose="02020603050405020304" pitchFamily="18" charset="0"/>
                          <a:cs typeface="Times New Roman" panose="02020603050405020304" pitchFamily="18" charset="0"/>
                        </a:rPr>
                        <a:t>Rack Organize</a:t>
                      </a:r>
                      <a:endParaRPr lang="en-IN" sz="160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algn="ct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Place 3</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Place RO</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extLst>
                  <a:ext uri="{0D108BD9-81ED-4DB2-BD59-A6C34878D82A}">
                    <a16:rowId xmlns:a16="http://schemas.microsoft.com/office/drawing/2014/main" val="2494858211"/>
                  </a:ext>
                </a:extLst>
              </a:tr>
              <a:tr h="332945">
                <a:tc>
                  <a:txBody>
                    <a:bodyPr/>
                    <a:lstStyle/>
                    <a:p>
                      <a:pPr rtl="0" fontAlgn="t">
                        <a:spcBef>
                          <a:spcPts val="0"/>
                        </a:spcBef>
                        <a:spcAft>
                          <a:spcPts val="0"/>
                        </a:spcAft>
                      </a:pPr>
                      <a:r>
                        <a:rPr lang="en-IN" sz="1600" u="none" strike="noStrike">
                          <a:solidFill>
                            <a:schemeClr val="bg1"/>
                          </a:solidFill>
                          <a:effectLst/>
                          <a:latin typeface="Times New Roman" panose="02020603050405020304" pitchFamily="18" charset="0"/>
                          <a:cs typeface="Times New Roman" panose="02020603050405020304" pitchFamily="18" charset="0"/>
                        </a:rPr>
                        <a:t>Kitting</a:t>
                      </a:r>
                      <a:endParaRPr lang="en-IN" sz="160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algn="ct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Place 4</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Place Kitting</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extLst>
                  <a:ext uri="{0D108BD9-81ED-4DB2-BD59-A6C34878D82A}">
                    <a16:rowId xmlns:a16="http://schemas.microsoft.com/office/drawing/2014/main" val="4005554190"/>
                  </a:ext>
                </a:extLst>
              </a:tr>
              <a:tr h="332945">
                <a:tc>
                  <a:txBody>
                    <a:bodyPr/>
                    <a:lstStyle/>
                    <a:p>
                      <a:pPr rtl="0" fontAlgn="t">
                        <a:spcBef>
                          <a:spcPts val="0"/>
                        </a:spcBef>
                        <a:spcAft>
                          <a:spcPts val="0"/>
                        </a:spcAft>
                      </a:pPr>
                      <a:r>
                        <a:rPr lang="en-IN" sz="1600" u="none" strike="noStrike">
                          <a:solidFill>
                            <a:schemeClr val="bg1"/>
                          </a:solidFill>
                          <a:effectLst/>
                          <a:latin typeface="Times New Roman" panose="02020603050405020304" pitchFamily="18" charset="0"/>
                          <a:cs typeface="Times New Roman" panose="02020603050405020304" pitchFamily="18" charset="0"/>
                        </a:rPr>
                        <a:t>Rejected</a:t>
                      </a:r>
                      <a:endParaRPr lang="en-IN" sz="160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algn="ct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Place 5</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Item Rejected</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extLst>
                  <a:ext uri="{0D108BD9-81ED-4DB2-BD59-A6C34878D82A}">
                    <a16:rowId xmlns:a16="http://schemas.microsoft.com/office/drawing/2014/main" val="451910377"/>
                  </a:ext>
                </a:extLst>
              </a:tr>
              <a:tr h="332945">
                <a:tc>
                  <a:txBody>
                    <a:bodyPr/>
                    <a:lstStyle/>
                    <a:p>
                      <a:pP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Placed</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algn="ctr" rtl="0" fontAlgn="t">
                        <a:spcBef>
                          <a:spcPts val="0"/>
                        </a:spcBef>
                        <a:spcAft>
                          <a:spcPts val="0"/>
                        </a:spcAft>
                      </a:pPr>
                      <a:r>
                        <a:rPr lang="en-IN" sz="1600" u="none" strike="noStrike">
                          <a:solidFill>
                            <a:schemeClr val="bg1"/>
                          </a:solidFill>
                          <a:effectLst/>
                          <a:latin typeface="Times New Roman" panose="02020603050405020304" pitchFamily="18" charset="0"/>
                          <a:cs typeface="Times New Roman" panose="02020603050405020304" pitchFamily="18" charset="0"/>
                        </a:rPr>
                        <a:t>Place 6</a:t>
                      </a:r>
                      <a:endParaRPr lang="en-IN" sz="1600">
                        <a:solidFill>
                          <a:schemeClr val="bg1"/>
                        </a:solidFill>
                        <a:effectLst/>
                        <a:latin typeface="Times New Roman" panose="02020603050405020304" pitchFamily="18" charset="0"/>
                        <a:cs typeface="Times New Roman" panose="02020603050405020304" pitchFamily="18" charset="0"/>
                      </a:endParaRPr>
                    </a:p>
                  </a:txBody>
                  <a:tcPr marL="68580" marR="68580"/>
                </a:tc>
                <a:tc>
                  <a:txBody>
                    <a:bodyPr/>
                    <a:lstStyle/>
                    <a:p>
                      <a:pPr rtl="0" fontAlgn="t">
                        <a:spcBef>
                          <a:spcPts val="0"/>
                        </a:spcBef>
                        <a:spcAft>
                          <a:spcPts val="0"/>
                        </a:spcAft>
                      </a:pPr>
                      <a:r>
                        <a:rPr lang="en-IN" sz="1600" u="none" strike="noStrike" dirty="0">
                          <a:solidFill>
                            <a:schemeClr val="bg1"/>
                          </a:solidFill>
                          <a:effectLst/>
                          <a:latin typeface="Times New Roman" panose="02020603050405020304" pitchFamily="18" charset="0"/>
                          <a:cs typeface="Times New Roman" panose="02020603050405020304" pitchFamily="18" charset="0"/>
                        </a:rPr>
                        <a:t>Item placed in rack</a:t>
                      </a:r>
                      <a:endParaRPr lang="en-IN" sz="1600" dirty="0">
                        <a:solidFill>
                          <a:schemeClr val="bg1"/>
                        </a:solidFill>
                        <a:effectLst/>
                        <a:latin typeface="Times New Roman" panose="02020603050405020304" pitchFamily="18" charset="0"/>
                        <a:cs typeface="Times New Roman" panose="02020603050405020304" pitchFamily="18" charset="0"/>
                      </a:endParaRPr>
                    </a:p>
                  </a:txBody>
                  <a:tcPr marL="68580" marR="68580"/>
                </a:tc>
                <a:extLst>
                  <a:ext uri="{0D108BD9-81ED-4DB2-BD59-A6C34878D82A}">
                    <a16:rowId xmlns:a16="http://schemas.microsoft.com/office/drawing/2014/main" val="4156062538"/>
                  </a:ext>
                </a:extLst>
              </a:tr>
            </a:tbl>
          </a:graphicData>
        </a:graphic>
      </p:graphicFrame>
      <p:sp>
        <p:nvSpPr>
          <p:cNvPr id="7" name="Rectangle 1"/>
          <p:cNvSpPr>
            <a:spLocks noChangeArrowheads="1"/>
          </p:cNvSpPr>
          <p:nvPr/>
        </p:nvSpPr>
        <p:spPr bwMode="auto">
          <a:xfrm>
            <a:off x="2462325" y="3226815"/>
            <a:ext cx="573778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dirty="0" smtClean="0">
                <a:ln>
                  <a:noFill/>
                </a:ln>
                <a:solidFill>
                  <a:schemeClr val="tx1"/>
                </a:solidFill>
                <a:effectLst/>
                <a:latin typeface="Arial" panose="020B0604020202020204" pitchFamily="34" charset="0"/>
              </a:rPr>
              <a:t>      </a:t>
            </a:r>
            <a:r>
              <a:rPr kumimoji="0" lang="en-US" altLang="en-US"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Table: The organization of rack management system</a:t>
            </a:r>
            <a:endParaRPr kumimoji="0" lang="en-US" altLang="en-US" b="0" i="0" u="none" strike="noStrike" cap="none" normalizeH="0" baseline="0" dirty="0" smtClean="0">
              <a:ln>
                <a:noFill/>
              </a:ln>
              <a:solidFill>
                <a:schemeClr val="bg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rPr>
              <a:t/>
            </a:r>
            <a:br>
              <a:rPr kumimoji="0" lang="en-US" altLang="en-US" b="0" i="0" u="none" strike="noStrike" cap="none" normalizeH="0" baseline="0" dirty="0" smtClean="0">
                <a:ln>
                  <a:noFill/>
                </a:ln>
                <a:solidFill>
                  <a:schemeClr val="tx1"/>
                </a:solidFill>
                <a:effectLst/>
              </a:rPr>
            </a:br>
            <a:endParaRPr kumimoji="0" lang="en-US" altLang="en-US"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a:lstStyle/>
          <a:p>
            <a:r>
              <a:rPr lang="en-US" dirty="0" smtClean="0"/>
              <a:t>1. DATA ENTRY:</a:t>
            </a:r>
            <a:endParaRPr lang="en-US" dirty="0"/>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
        <p:nvSpPr>
          <p:cNvPr id="5" name="Text Placeholder 4"/>
          <p:cNvSpPr>
            <a:spLocks noGrp="1"/>
          </p:cNvSpPr>
          <p:nvPr>
            <p:ph type="body" sz="quarter" idx="18"/>
          </p:nvPr>
        </p:nvSpPr>
        <p:spPr>
          <a:xfrm>
            <a:off x="248194" y="1518172"/>
            <a:ext cx="12061371" cy="4796903"/>
          </a:xfrm>
        </p:spPr>
        <p:txBody>
          <a:bodyPr/>
          <a:lstStyle/>
          <a:p>
            <a:pPr marL="285750" indent="-285750">
              <a:buFont typeface="Arial" panose="020B0604020202020204" pitchFamily="34" charset="0"/>
              <a:buChar char="•"/>
            </a:pPr>
            <a:r>
              <a:rPr lang="en-US" sz="2000" dirty="0" smtClean="0"/>
              <a:t>STEP 1 : LOGIN USING USERNAME AND PASSWORD</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US" sz="2000" dirty="0" smtClean="0"/>
              <a:t>STEP2 : QR CODE SCANNING</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STEP3 : LABEL CAPTURING</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STEP4: EXTRACTED  DATA  FROM  TEXTRACT</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STEP5 : SUBMIT OR REVIEW THE ITEMS</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110353" y="4618536"/>
            <a:ext cx="4265704" cy="1034129"/>
          </a:xfrm>
        </p:spPr>
        <p:txBody>
          <a:bodyPr/>
          <a:lstStyle/>
          <a:p>
            <a:r>
              <a:rPr lang="en-US" sz="1800" dirty="0" smtClean="0"/>
              <a:t>1.LOGIN USING USERNAME AND PASSWORD</a:t>
            </a:r>
            <a:r>
              <a:rPr lang="en-US" dirty="0" smtClean="0"/>
              <a:t/>
            </a:r>
            <a:br>
              <a:rPr lang="en-US" dirty="0" smtClean="0"/>
            </a:br>
            <a:endParaRPr lang="en-US" dirty="0"/>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16</a:t>
            </a:fld>
            <a:endParaRPr lang="en-US" dirty="0"/>
          </a:p>
        </p:txBody>
      </p:sp>
      <p:pic>
        <p:nvPicPr>
          <p:cNvPr id="4098" name="Picture 2" descr="https://lh7-rt.googleusercontent.com/docsz/AD_4nXeKvNYlwCj7RHazwle0Can-wXUz_RO-VqeG33o8SVgu8LS8-_mEHvJAd0_lZtMpi3p4VNvbaOdZdrTeztzzI3iLkse6XD8eIPAdzerQCLNTRr8IitSE8St6NxXUC1FbLn1Bjzty5N0_5OyhQWHLNLAaOQgwMsdKE4Qn4Xqoxcj8IR4Lk_YJ?key=GdEgda7MNaQQjjA9Kk3j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1588606"/>
            <a:ext cx="3800701" cy="28527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7-rt.googleusercontent.com/docsz/AD_4nXe0_JnswLRibSf7hgzMH9Ut0JseF3fRmgPDJRCPr-jLFjdObccm1JHXY-A4wngst65hhYtZ1N4XTvhsGY61LyrsJbNbpoU80YKKoSdDjDTExfEn-ra1kKi4ljIjjv7e1iLYO1F_scZF_tim3_9IIr5CFIS_-03rYWzEipwdUebiA3kTG8Kf2A?key=GdEgda7MNaQQjjA9Kk3j1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527" y="1439134"/>
            <a:ext cx="3921393" cy="26409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52444" y="4476988"/>
            <a:ext cx="2873829" cy="369332"/>
          </a:xfrm>
          <a:prstGeom prst="rect">
            <a:avLst/>
          </a:prstGeom>
          <a:noFill/>
        </p:spPr>
        <p:txBody>
          <a:bodyPr wrap="square" rtlCol="0">
            <a:spAutoFit/>
          </a:bodyPr>
          <a:lstStyle/>
          <a:p>
            <a:r>
              <a:rPr lang="en-IN" b="1" dirty="0" smtClean="0">
                <a:solidFill>
                  <a:schemeClr val="bg1"/>
                </a:solidFill>
              </a:rPr>
              <a:t>2.DASHBOARD </a:t>
            </a:r>
            <a:r>
              <a:rPr lang="en-IN" b="1" dirty="0">
                <a:solidFill>
                  <a:schemeClr val="bg1"/>
                </a:solidFill>
              </a:rPr>
              <a:t>PAGE</a:t>
            </a:r>
            <a:endParaRPr lang="en-IN" dirty="0">
              <a:solidFill>
                <a:schemeClr val="bg1"/>
              </a:solidFill>
            </a:endParaRPr>
          </a:p>
        </p:txBody>
      </p:sp>
      <p:pic>
        <p:nvPicPr>
          <p:cNvPr id="4102" name="Picture 6" descr="https://lh7-rt.googleusercontent.com/docsz/AD_4nXclqlkHFesVdmakJlLDSMOUwk7uqIAokOXq06_xHaliG8UYyKAsqJAceKsGN40JcD4TzTEZd1304XW1VGEx0DIxLWdY430NljHRFKUPL6FkTZt4qFMehlIjkNUwULrLIqReUkQVvQguNrJZ_ot9z8mZxiZyJRfEZlHsiM5kMTR5atxTK-9oAw?key=GdEgda7MNaQQjjA9Kk3j1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4214" y="1443178"/>
            <a:ext cx="2253344" cy="42017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68832" y="5668744"/>
            <a:ext cx="1868437" cy="646331"/>
          </a:xfrm>
          <a:prstGeom prst="rect">
            <a:avLst/>
          </a:prstGeom>
          <a:noFill/>
        </p:spPr>
        <p:txBody>
          <a:bodyPr wrap="square" rtlCol="0">
            <a:spAutoFit/>
          </a:bodyPr>
          <a:lstStyle/>
          <a:p>
            <a:r>
              <a:rPr lang="en-IN" b="1" dirty="0" smtClean="0">
                <a:solidFill>
                  <a:schemeClr val="bg1"/>
                </a:solidFill>
              </a:rPr>
              <a:t>3.QR </a:t>
            </a:r>
            <a:r>
              <a:rPr lang="en-IN" b="1" dirty="0">
                <a:solidFill>
                  <a:schemeClr val="bg1"/>
                </a:solidFill>
              </a:rPr>
              <a:t>CODE SCANNING</a:t>
            </a:r>
            <a:endParaRPr lang="en-IN" dirty="0">
              <a:solidFill>
                <a:schemeClr val="bg1"/>
              </a:solidFill>
            </a:endParaRPr>
          </a:p>
        </p:txBody>
      </p:sp>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353060" y="647428"/>
            <a:ext cx="11214100" cy="1975926"/>
          </a:xfrm>
        </p:spPr>
        <p:txBody>
          <a:bodyPr/>
          <a:lstStyle/>
          <a:p>
            <a:r>
              <a:rPr lang="en-US" dirty="0"/>
              <a:t>EXTRACTED  DATA  FROM  </a:t>
            </a:r>
            <a:r>
              <a:rPr lang="en-US" dirty="0" smtClean="0"/>
              <a:t>TEXTRACT :</a:t>
            </a:r>
            <a:br>
              <a:rPr lang="en-US" dirty="0" smtClean="0"/>
            </a:br>
            <a:r>
              <a:rPr lang="en-US" dirty="0"/>
              <a:t/>
            </a:r>
            <a:br>
              <a:rPr lang="en-US" dirty="0"/>
            </a:br>
            <a:r>
              <a:rPr lang="en-US" sz="2000" dirty="0"/>
              <a:t>Item stickers with their details are uploaded to AWS </a:t>
            </a:r>
            <a:r>
              <a:rPr lang="en-US" sz="2000" dirty="0" smtClean="0"/>
              <a:t>Textract, </a:t>
            </a:r>
            <a:r>
              <a:rPr lang="en-US" sz="2000" dirty="0"/>
              <a:t>which extracts all the text from the image. Then, pattern matching is used to retrieve only the four required pieces of data.</a:t>
            </a:r>
            <a:r>
              <a:rPr lang="en-US" dirty="0"/>
              <a:t/>
            </a:r>
            <a:br>
              <a:rPr lang="en-US" dirty="0"/>
            </a:br>
            <a:endParaRPr lang="en-US" dirty="0"/>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17</a:t>
            </a:fld>
            <a:endParaRPr lang="en-US" dirty="0"/>
          </a:p>
        </p:txBody>
      </p:sp>
      <p:pic>
        <p:nvPicPr>
          <p:cNvPr id="5124" name="Picture 4" descr="https://lh7-rt.googleusercontent.com/docsz/AD_4nXfTaMS6N3t-F3WQLsOl3clZkVqK0_K7P1P28mZrHVJEQaa0f8eydtc4m8yeb3VT00HUnIaQz63IxW9pvamLIaBcbQAAypy06qtIPVcJXlGugftUwa0iOC91jm_iMYXKIIe-rIntX0te3tHs6ZGRWI6gryO527HDP5lnytSIA2CA6v6yMb7gYw?key=GdEgda7MNaQQjjA9Kk3j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367" y="2424202"/>
            <a:ext cx="2524125" cy="3733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92332" y="2717072"/>
            <a:ext cx="3931919" cy="2783659"/>
          </a:xfrm>
          <a:prstGeom prst="rect">
            <a:avLst/>
          </a:prstGeom>
        </p:spPr>
      </p:pic>
      <p:sp>
        <p:nvSpPr>
          <p:cNvPr id="9" name="Right Arrow 8"/>
          <p:cNvSpPr/>
          <p:nvPr/>
        </p:nvSpPr>
        <p:spPr>
          <a:xfrm>
            <a:off x="5055325" y="3828682"/>
            <a:ext cx="734967" cy="365760"/>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500" y="542925"/>
            <a:ext cx="11214100" cy="978729"/>
          </a:xfrm>
        </p:spPr>
        <p:txBody>
          <a:bodyPr/>
          <a:lstStyle/>
          <a:p>
            <a:r>
              <a:rPr lang="en-US" dirty="0"/>
              <a:t>SUBMIT OR REVIEW THE ITEMS</a:t>
            </a:r>
            <a:br>
              <a:rPr lang="en-US" dirty="0"/>
            </a:br>
            <a:endParaRPr lang="en-IN" dirty="0"/>
          </a:p>
        </p:txBody>
      </p:sp>
      <p:sp>
        <p:nvSpPr>
          <p:cNvPr id="2" name="Slide Number Placeholder 1">
            <a:extLst>
              <a:ext uri="{FF2B5EF4-FFF2-40B4-BE49-F238E27FC236}">
                <a16:creationId xmlns:a16="http://schemas.microsoft.com/office/drawing/2014/main" id="{8EDC7217-2779-44E0-9E6D-3B3879516A1D}"/>
              </a:ext>
            </a:extLst>
          </p:cNvPr>
          <p:cNvSpPr>
            <a:spLocks noGrp="1"/>
          </p:cNvSpPr>
          <p:nvPr>
            <p:ph type="sldNum" sz="quarter" idx="12"/>
          </p:nvPr>
        </p:nvSpPr>
        <p:spPr/>
        <p:txBody>
          <a:bodyPr/>
          <a:lstStyle/>
          <a:p>
            <a:fld id="{C263D6C4-4840-40CC-AC84-17E24B3B7BDE}" type="slidenum">
              <a:rPr lang="en-US" smtClean="0"/>
              <a:pPr/>
              <a:t>18</a:t>
            </a:fld>
            <a:endParaRPr lang="en-US" dirty="0"/>
          </a:p>
        </p:txBody>
      </p:sp>
      <p:pic>
        <p:nvPicPr>
          <p:cNvPr id="6146" name="Picture 2" descr="https://lh7-rt.googleusercontent.com/docsz/AD_4nXfTaMS6N3t-F3WQLsOl3clZkVqK0_K7P1P28mZrHVJEQaa0f8eydtc4m8yeb3VT00HUnIaQz63IxW9pvamLIaBcbQAAypy06qtIPVcJXlGugftUwa0iOC91jm_iMYXKIIe-rIntX0te3tHs6ZGRWI6gryO527HDP5lnytSIA2CA6v6yMb7gYw?key=GdEgda7MNaQQjjA9Kk3j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09" y="1768929"/>
            <a:ext cx="2524125" cy="3733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7-rt.googleusercontent.com/docsz/AD_4nXcho1PDZo673Dttjdzlp2nJUFR8rdahiAUdQi-KyNLHTVoM4-yO8vl5d-j-IopB-BHHhsCF5JKXjJ1N_FW4pXOGABKIZUojiIRdFhoaT80m6itw7Urmomdhy1uAZKHOWnQyX2HjYPcy60gEPRmhDbFOfm8l9z1ZVyz_wMsyNlB9hVI3UDak?key=GdEgda7MNaQQjjA9Kk3j1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387" y="1802265"/>
            <a:ext cx="2600325" cy="369719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7-rt.googleusercontent.com/docsz/AD_4nXcqtwfvYEmWOAvZJ9jOb5AzhdYnHH5tGNM22xJX6CmLvFy_HF5Sv8UXqYMbaq6JXWoeyy6GKt3PrZmT17Sv5aT4Ex4-wSaONIp5o9cSci3wi_lPgehLpVa9MkekzfmsyB5wbcTDdxFYmff559ykPQzxjKuMeMFnswPoj59NqvtjyLiZ2SccHw?key=GdEgda7MNaQQjjA9Kk3j1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6565" y="1768929"/>
            <a:ext cx="2424612"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2.REVIEW</a:t>
            </a: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4" name="Text Placeholder 3"/>
          <p:cNvSpPr>
            <a:spLocks noGrp="1"/>
          </p:cNvSpPr>
          <p:nvPr>
            <p:ph type="body" sz="quarter" idx="13"/>
          </p:nvPr>
        </p:nvSpPr>
        <p:spPr>
          <a:xfrm>
            <a:off x="444499" y="1625386"/>
            <a:ext cx="8986883" cy="1953838"/>
          </a:xfrm>
        </p:spPr>
        <p:txBody>
          <a:bodyPr/>
          <a:lstStyle/>
          <a:p>
            <a:pPr marL="0" indent="0">
              <a:buNone/>
            </a:pPr>
            <a:r>
              <a:rPr lang="en-US" dirty="0" smtClean="0"/>
              <a:t>STEP 1 : </a:t>
            </a:r>
            <a:r>
              <a:rPr lang="en-IN" dirty="0"/>
              <a:t>LOGINING TO REVIEW </a:t>
            </a:r>
            <a:endParaRPr lang="en-IN" dirty="0" smtClean="0"/>
          </a:p>
          <a:p>
            <a:pPr marL="0" indent="0">
              <a:buNone/>
            </a:pPr>
            <a:r>
              <a:rPr lang="en-US" dirty="0" smtClean="0"/>
              <a:t/>
            </a:r>
            <a:br>
              <a:rPr lang="en-US" dirty="0" smtClean="0"/>
            </a:br>
            <a:r>
              <a:rPr lang="en-US" dirty="0" smtClean="0"/>
              <a:t>STEP 2 : REVIEW LIST</a:t>
            </a:r>
          </a:p>
          <a:p>
            <a:pPr marL="0" indent="0">
              <a:buNone/>
            </a:pPr>
            <a:r>
              <a:rPr lang="en-US" dirty="0" smtClean="0"/>
              <a:t/>
            </a:r>
            <a:br>
              <a:rPr lang="en-US" dirty="0" smtClean="0"/>
            </a:br>
            <a:r>
              <a:rPr lang="en-US" dirty="0" smtClean="0"/>
              <a:t>STEP 3 : FILL </a:t>
            </a:r>
            <a:r>
              <a:rPr lang="en-US" dirty="0"/>
              <a:t>THE </a:t>
            </a:r>
            <a:r>
              <a:rPr lang="en-US" dirty="0" smtClean="0"/>
              <a:t>DETAILS (</a:t>
            </a:r>
            <a:r>
              <a:rPr lang="en-US" dirty="0"/>
              <a:t>An alert will pop up if any details are missing</a:t>
            </a:r>
            <a:r>
              <a:rPr lang="en-US" dirty="0" smtClean="0"/>
              <a:t>.)</a:t>
            </a:r>
          </a:p>
          <a:p>
            <a:pPr marL="0" indent="0">
              <a:buNone/>
            </a:pPr>
            <a:r>
              <a:rPr lang="en-US" dirty="0" smtClean="0"/>
              <a:t/>
            </a:r>
            <a:br>
              <a:rPr lang="en-US" dirty="0" smtClean="0"/>
            </a:br>
            <a:r>
              <a:rPr lang="en-US" dirty="0" smtClean="0"/>
              <a:t>STEP 4 : EXPIRED ITEM SHOULD BE ACCEPT OR REJECT</a:t>
            </a:r>
          </a:p>
          <a:p>
            <a:pPr marL="0" indent="0">
              <a:buNone/>
            </a:pPr>
            <a:r>
              <a:rPr lang="en-US" dirty="0" smtClean="0"/>
              <a:t/>
            </a:r>
            <a:br>
              <a:rPr lang="en-US" dirty="0" smtClean="0"/>
            </a:br>
            <a:r>
              <a:rPr lang="en-US" dirty="0" smtClean="0"/>
              <a:t>STEP 5 : RECORD UPDATED</a:t>
            </a:r>
          </a:p>
          <a:p>
            <a:pPr marL="0" indent="0">
              <a:buNone/>
            </a:pPr>
            <a:endParaRPr lang="en-IN" dirty="0"/>
          </a:p>
        </p:txBody>
      </p:sp>
    </p:spTree>
    <p:extLst>
      <p:ext uri="{BB962C8B-B14F-4D97-AF65-F5344CB8AC3E}">
        <p14:creationId xmlns:p14="http://schemas.microsoft.com/office/powerpoint/2010/main" val="733333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80" y="438422"/>
            <a:ext cx="5799909" cy="978729"/>
          </a:xfrm>
        </p:spPr>
        <p:txBody>
          <a:bodyPr/>
          <a:lstStyle/>
          <a:p>
            <a:r>
              <a:rPr lang="en-IN" dirty="0">
                <a:latin typeface="Times New Roman" panose="02020603050405020304" pitchFamily="18" charset="0"/>
                <a:cs typeface="Times New Roman" panose="02020603050405020304" pitchFamily="18" charset="0"/>
              </a:rPr>
              <a:t>INTERNSHIP </a:t>
            </a:r>
            <a:r>
              <a:rPr lang="en-IN" dirty="0" smtClean="0">
                <a:latin typeface="Times New Roman" panose="02020603050405020304" pitchFamily="18" charset="0"/>
                <a:cs typeface="Times New Roman" panose="02020603050405020304" pitchFamily="18" charset="0"/>
              </a:rPr>
              <a:t>CERTIFICATE</a:t>
            </a:r>
            <a:r>
              <a:rPr lang="en-IN" b="0" dirty="0"/>
              <a:t/>
            </a:r>
            <a:br>
              <a:rPr lang="en-IN" b="0" dirty="0"/>
            </a:br>
            <a:endParaRPr lang="en-IN"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pic>
        <p:nvPicPr>
          <p:cNvPr id="1026" name="Picture 2" descr="https://lh7-rt.googleusercontent.com/docsz/AD_4nXf4IDqzyIxQEkX6NJK51Tw5T1r9gYYIOCNfOldZyi2-DnnRO7gHTlkIEAHZ9qC0p8UArECyEuZ-tEmqzKaEErElco7Du07tqx1r7GgXWUTsnPEfhDrc_-5wwBym3nwqsBGL4sEUd3iYNFLdkKJs3hyCcnX0fYJH35vy4iGAZ-Df32Yfj6OmqA?key=GdEgda7MNaQQjjA9Kk3j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108" y="0"/>
            <a:ext cx="608729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7-rt.googleusercontent.com/docsz/AD_4nXfb9D8BXzlFAPn-VDCW9NjTQJcygUWIoNXDQJtA0uulJKiNslmEoVo__GfWDvpbbh7vIg_RpBRb2a-nu9BWG-53yUvP_Uhr9BMtO1PSAsaa2p7WS79Ba-_N8zOty6CEnXBubrL2mCcP3VwKjFNSUAhuXNWVAtcm_LveiS3uAc7JHWLPXt4P3Q?key=GdEgda7MNaQQjjA9Kk3j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58553" cy="3396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07724" y="3814355"/>
            <a:ext cx="1789611" cy="369332"/>
          </a:xfrm>
          <a:prstGeom prst="rect">
            <a:avLst/>
          </a:prstGeom>
          <a:noFill/>
        </p:spPr>
        <p:txBody>
          <a:bodyPr wrap="square" rtlCol="0">
            <a:spAutoFit/>
          </a:bodyPr>
          <a:lstStyle/>
          <a:p>
            <a:r>
              <a:rPr lang="en-US" b="1" dirty="0">
                <a:solidFill>
                  <a:schemeClr val="bg1"/>
                </a:solidFill>
              </a:rPr>
              <a:t>REVIEW LIST</a:t>
            </a:r>
          </a:p>
        </p:txBody>
      </p:sp>
      <p:pic>
        <p:nvPicPr>
          <p:cNvPr id="7172" name="Picture 4" descr="https://lh7-rt.googleusercontent.com/docsz/AD_4nXct0NH3EcFE5wJ97u4KwHm-pd2D0VEdmuPBffFrd2PdCvK_KMIR0mkYB2qJCo6HMe6pr0D1lNwa3XThGYBS4fzhmjdcZUcGxQ13QZDVQ8uEKDG8eHN-x_LGpC5h8LQLOxiqPj1dTBMuEb6m-EtS18RcxjPNTpxYMELl9x1d4yZQVQVM5K32qQ?key=GdEgda7MNaQQjjA9Kk3j1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068" y="0"/>
            <a:ext cx="6212932" cy="33964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490453" y="8563639"/>
            <a:ext cx="2146173" cy="646331"/>
          </a:xfrm>
          <a:prstGeom prst="rect">
            <a:avLst/>
          </a:prstGeom>
          <a:noFill/>
        </p:spPr>
        <p:txBody>
          <a:bodyPr wrap="square" rtlCol="0">
            <a:spAutoFit/>
          </a:bodyPr>
          <a:lstStyle/>
          <a:p>
            <a:r>
              <a:rPr lang="en-US" b="1" dirty="0">
                <a:solidFill>
                  <a:schemeClr val="bg1"/>
                </a:solidFill>
              </a:rPr>
              <a:t>FILL THE DETAILS</a:t>
            </a:r>
            <a:endParaRPr lang="en-IN" b="1" dirty="0">
              <a:solidFill>
                <a:schemeClr val="bg1"/>
              </a:solidFill>
            </a:endParaRPr>
          </a:p>
        </p:txBody>
      </p:sp>
      <p:pic>
        <p:nvPicPr>
          <p:cNvPr id="7174" name="Picture 6" descr="https://lh7-rt.googleusercontent.com/docsz/AD_4nXeB5mUTs6DmuuNs5D5-Awd9HssUP3lTPNihJp2_Mnj0bRl5JZRobeeEbc6e4LtyMwvK5TrkQ6lc6N7Za9kUULPHRIHpoA0E3FY-iGzyTGTK6a7kSV6mxFqg-QizkiNRo9N24cJkyAVzG4zDFvrsftQZl7bHCGJtw9JaoF9nq4PyIReLJ9TJMg?key=GdEgda7MNaQQjjA9Kk3j1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2558" y="3573556"/>
            <a:ext cx="2829231" cy="31634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646459" y="3814355"/>
            <a:ext cx="2420471" cy="369332"/>
          </a:xfrm>
          <a:prstGeom prst="rect">
            <a:avLst/>
          </a:prstGeom>
          <a:noFill/>
        </p:spPr>
        <p:txBody>
          <a:bodyPr wrap="square" rtlCol="0">
            <a:spAutoFit/>
          </a:bodyPr>
          <a:lstStyle/>
          <a:p>
            <a:r>
              <a:rPr lang="en-US" b="1" dirty="0">
                <a:solidFill>
                  <a:schemeClr val="bg1"/>
                </a:solidFill>
              </a:rPr>
              <a:t>FILL THE DETAILS</a:t>
            </a:r>
            <a:endParaRPr lang="en-IN" b="1" dirty="0">
              <a:solidFill>
                <a:schemeClr val="bg1"/>
              </a:solidFill>
            </a:endParaRPr>
          </a:p>
        </p:txBody>
      </p:sp>
    </p:spTree>
    <p:extLst>
      <p:ext uri="{BB962C8B-B14F-4D97-AF65-F5344CB8AC3E}">
        <p14:creationId xmlns:p14="http://schemas.microsoft.com/office/powerpoint/2010/main" val="42977186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221" y="5701471"/>
            <a:ext cx="11214100" cy="812530"/>
          </a:xfrm>
        </p:spPr>
        <p:txBody>
          <a:bodyPr/>
          <a:lstStyle/>
          <a:p>
            <a:r>
              <a:rPr lang="en-US" sz="2000" dirty="0" smtClean="0"/>
              <a:t>	EXPIRED </a:t>
            </a:r>
            <a:r>
              <a:rPr lang="en-US" sz="2000" dirty="0"/>
              <a:t>ITEM SHOULD BE ACCEPT OR REJECT</a:t>
            </a:r>
            <a:r>
              <a:rPr lang="en-US" dirty="0"/>
              <a:t/>
            </a:r>
            <a:br>
              <a:rPr lang="en-US" dirty="0"/>
            </a:b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21</a:t>
            </a:fld>
            <a:endParaRPr lang="en-US" noProof="0" dirty="0"/>
          </a:p>
        </p:txBody>
      </p:sp>
      <p:pic>
        <p:nvPicPr>
          <p:cNvPr id="6" name="Picture 5"/>
          <p:cNvPicPr>
            <a:picLocks noChangeAspect="1"/>
          </p:cNvPicPr>
          <p:nvPr/>
        </p:nvPicPr>
        <p:blipFill>
          <a:blip r:embed="rId2"/>
          <a:stretch>
            <a:fillRect/>
          </a:stretch>
        </p:blipFill>
        <p:spPr>
          <a:xfrm>
            <a:off x="-1" y="0"/>
            <a:ext cx="6037729" cy="3818965"/>
          </a:xfrm>
          <a:prstGeom prst="rect">
            <a:avLst/>
          </a:prstGeom>
        </p:spPr>
      </p:pic>
      <p:pic>
        <p:nvPicPr>
          <p:cNvPr id="8" name="Picture 7"/>
          <p:cNvPicPr>
            <a:picLocks noChangeAspect="1"/>
          </p:cNvPicPr>
          <p:nvPr/>
        </p:nvPicPr>
        <p:blipFill>
          <a:blip r:embed="rId3"/>
          <a:stretch>
            <a:fillRect/>
          </a:stretch>
        </p:blipFill>
        <p:spPr>
          <a:xfrm>
            <a:off x="6248399" y="1089213"/>
            <a:ext cx="5943601" cy="3993776"/>
          </a:xfrm>
          <a:prstGeom prst="rect">
            <a:avLst/>
          </a:prstGeom>
        </p:spPr>
      </p:pic>
    </p:spTree>
    <p:extLst>
      <p:ext uri="{BB962C8B-B14F-4D97-AF65-F5344CB8AC3E}">
        <p14:creationId xmlns:p14="http://schemas.microsoft.com/office/powerpoint/2010/main" val="3733162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00789"/>
            <a:ext cx="11214100" cy="535531"/>
          </a:xfrm>
        </p:spPr>
        <p:txBody>
          <a:bodyPr/>
          <a:lstStyle/>
          <a:p>
            <a:r>
              <a:rPr lang="en-IN" dirty="0"/>
              <a:t> XAMPP CONTROL PANEL </a:t>
            </a:r>
            <a:r>
              <a:rPr lang="en-IN" dirty="0" smtClean="0"/>
              <a:t>:</a:t>
            </a: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22</a:t>
            </a:fld>
            <a:endParaRPr lang="en-US" noProof="0" dirty="0"/>
          </a:p>
        </p:txBody>
      </p:sp>
      <p:pic>
        <p:nvPicPr>
          <p:cNvPr id="10244" name="Picture 4" descr="https://lh7-rt.googleusercontent.com/docsz/AD_4nXeQI07xX_4ryWHUvc5EG4HY7atAhncyhWKvTCXNWCB3t5Dgy75M9hh2sgZ13TJt3xteVd_R4Q5MZASwulpqwtbPnJ2m-xJz1JbrTFpedHnvnWzCzrDTzjJgCmvQ-avaiciCjWyc9sFqps4RH5_7NjeAvh9aX-NpJlE9dG6kHAU0IKF2dR9EQw?key=GdEgda7MNaQQjjA9Kk3j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94" y="1752600"/>
            <a:ext cx="8098971" cy="415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10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346982"/>
            <a:ext cx="11214100" cy="535531"/>
          </a:xfrm>
        </p:spPr>
        <p:txBody>
          <a:bodyPr/>
          <a:lstStyle/>
          <a:p>
            <a:r>
              <a:rPr lang="en-US" dirty="0" smtClean="0"/>
              <a:t>DATABASE :</a:t>
            </a: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23</a:t>
            </a:fld>
            <a:endParaRPr lang="en-US" noProof="0" dirty="0"/>
          </a:p>
        </p:txBody>
      </p:sp>
      <p:sp>
        <p:nvSpPr>
          <p:cNvPr id="4" name="Text Placeholder 3"/>
          <p:cNvSpPr>
            <a:spLocks noGrp="1"/>
          </p:cNvSpPr>
          <p:nvPr>
            <p:ph type="body" sz="quarter" idx="13"/>
          </p:nvPr>
        </p:nvSpPr>
        <p:spPr>
          <a:xfrm>
            <a:off x="365760" y="882513"/>
            <a:ext cx="10424159" cy="4362994"/>
          </a:xfrm>
        </p:spPr>
        <p:txBody>
          <a:bodyPr/>
          <a:lstStyle/>
          <a:p>
            <a:r>
              <a:rPr lang="en-US" dirty="0">
                <a:latin typeface="Times New Roman" panose="02020603050405020304" pitchFamily="18" charset="0"/>
              </a:rPr>
              <a:t>XAMPP helps a local host or server to test its website and clients via computers and laptops before releasing it to the main server. It is a platform that furnishes a suitable environment to test and verify the working of projects based on Apache, Perl, MySQL database, and PHP through the system of the host itself</a:t>
            </a:r>
            <a:endParaRPr lang="en-IN" dirty="0"/>
          </a:p>
          <a:p>
            <a:endParaRPr lang="en-IN" dirty="0"/>
          </a:p>
        </p:txBody>
      </p:sp>
      <p:pic>
        <p:nvPicPr>
          <p:cNvPr id="6" name="Picture 5"/>
          <p:cNvPicPr>
            <a:picLocks noChangeAspect="1"/>
          </p:cNvPicPr>
          <p:nvPr/>
        </p:nvPicPr>
        <p:blipFill>
          <a:blip r:embed="rId2"/>
          <a:stretch>
            <a:fillRect/>
          </a:stretch>
        </p:blipFill>
        <p:spPr>
          <a:xfrm>
            <a:off x="0" y="1907177"/>
            <a:ext cx="12192000" cy="4950823"/>
          </a:xfrm>
          <a:prstGeom prst="rect">
            <a:avLst/>
          </a:prstGeom>
        </p:spPr>
      </p:pic>
    </p:spTree>
    <p:extLst>
      <p:ext uri="{BB962C8B-B14F-4D97-AF65-F5344CB8AC3E}">
        <p14:creationId xmlns:p14="http://schemas.microsoft.com/office/powerpoint/2010/main" val="1317593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997" y="849214"/>
            <a:ext cx="11214100" cy="2308324"/>
          </a:xfrm>
        </p:spPr>
        <p:txBody>
          <a:bodyPr/>
          <a:lstStyle/>
          <a:p>
            <a:r>
              <a:rPr lang="en-US" dirty="0" smtClean="0"/>
              <a:t>DEMO VIDE0 </a:t>
            </a:r>
            <a:br>
              <a:rPr lang="en-US" dirty="0" smtClean="0"/>
            </a:br>
            <a:r>
              <a:rPr lang="en-US" dirty="0"/>
              <a:t/>
            </a:r>
            <a:br>
              <a:rPr lang="en-US" dirty="0"/>
            </a:br>
            <a:r>
              <a:rPr lang="en-US" dirty="0" smtClean="0"/>
              <a:t>                        </a:t>
            </a:r>
            <a:br>
              <a:rPr lang="en-US" dirty="0" smtClean="0"/>
            </a:br>
            <a:r>
              <a:rPr lang="en-US" dirty="0"/>
              <a:t/>
            </a:r>
            <a:br>
              <a:rPr lang="en-US" dirty="0"/>
            </a:br>
            <a:r>
              <a:rPr lang="en-US" dirty="0" smtClean="0"/>
              <a:t>DATA ENTRY :</a:t>
            </a: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24</a:t>
            </a:fld>
            <a:endParaRPr lang="en-US" noProof="0" dirty="0"/>
          </a:p>
        </p:txBody>
      </p:sp>
      <p:pic>
        <p:nvPicPr>
          <p:cNvPr id="6" name="WhatsApp Video 2024-08-26 at 4.33.09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132"/>
          <a:stretch/>
        </p:blipFill>
        <p:spPr>
          <a:xfrm>
            <a:off x="6439989" y="1"/>
            <a:ext cx="5752012" cy="6858000"/>
          </a:xfrm>
          <a:prstGeom prst="rect">
            <a:avLst/>
          </a:prstGeom>
        </p:spPr>
      </p:pic>
    </p:spTree>
    <p:extLst>
      <p:ext uri="{BB962C8B-B14F-4D97-AF65-F5344CB8AC3E}">
        <p14:creationId xmlns:p14="http://schemas.microsoft.com/office/powerpoint/2010/main" val="21409687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title"/>
          </p:nvPr>
        </p:nvSpPr>
        <p:spPr>
          <a:xfrm>
            <a:off x="444500" y="542925"/>
            <a:ext cx="11214100" cy="1865126"/>
          </a:xfrm>
        </p:spPr>
        <p:txBody>
          <a:bodyPr/>
          <a:lstStyle/>
          <a:p>
            <a:r>
              <a:rPr lang="en-US" dirty="0" smtClean="0"/>
              <a:t> </a:t>
            </a:r>
            <a:br>
              <a:rPr lang="en-US" dirty="0" smtClean="0"/>
            </a:br>
            <a:r>
              <a:rPr lang="en-US" dirty="0"/>
              <a:t/>
            </a:r>
            <a:br>
              <a:rPr lang="en-US" dirty="0"/>
            </a:br>
            <a:r>
              <a:rPr lang="en-US" dirty="0" smtClean="0"/>
              <a:t/>
            </a:r>
            <a:br>
              <a:rPr lang="en-US" dirty="0" smtClean="0"/>
            </a:br>
            <a:r>
              <a:rPr lang="en-US" dirty="0" smtClean="0"/>
              <a:t>REVIEW :</a:t>
            </a:r>
            <a:endParaRPr lang="en-GB" dirty="0"/>
          </a:p>
        </p:txBody>
      </p:sp>
      <p:pic>
        <p:nvPicPr>
          <p:cNvPr id="4" name="REVIEW BUTT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143"/>
          <a:stretch/>
        </p:blipFill>
        <p:spPr>
          <a:xfrm>
            <a:off x="5943601" y="0"/>
            <a:ext cx="6248400" cy="6858000"/>
          </a:xfrm>
          <a:prstGeom prst="rect">
            <a:avLst/>
          </a:prstGeom>
        </p:spPr>
      </p:pic>
    </p:spTree>
    <p:extLst>
      <p:ext uri="{BB962C8B-B14F-4D97-AF65-F5344CB8AC3E}">
        <p14:creationId xmlns:p14="http://schemas.microsoft.com/office/powerpoint/2010/main" val="44069682"/>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AND FUTURE WORK </a:t>
            </a:r>
            <a:r>
              <a:rPr lang="en-US" dirty="0" smtClean="0"/>
              <a:t>SCOPE :</a:t>
            </a:r>
            <a:endParaRPr lang="en-IN" dirty="0"/>
          </a:p>
        </p:txBody>
      </p:sp>
      <p:sp>
        <p:nvSpPr>
          <p:cNvPr id="4" name="Text Placeholder 3"/>
          <p:cNvSpPr>
            <a:spLocks noGrp="1"/>
          </p:cNvSpPr>
          <p:nvPr>
            <p:ph type="body" sz="quarter" idx="13"/>
          </p:nvPr>
        </p:nvSpPr>
        <p:spPr>
          <a:xfrm>
            <a:off x="444500" y="1625385"/>
            <a:ext cx="9862094" cy="4579472"/>
          </a:xfrm>
        </p:spPr>
        <p:txBody>
          <a:bodyPr/>
          <a:lstStyle/>
          <a:p>
            <a:r>
              <a:rPr lang="en-US" sz="1800" dirty="0"/>
              <a:t>The Rack Management System offers an effective way to manage inventory and improve storage processes. </a:t>
            </a:r>
            <a:endParaRPr lang="en-US" sz="1800" dirty="0" smtClean="0"/>
          </a:p>
          <a:p>
            <a:endParaRPr lang="en-US" sz="1800" dirty="0" smtClean="0"/>
          </a:p>
          <a:p>
            <a:r>
              <a:rPr lang="en-US" sz="1800" dirty="0" smtClean="0"/>
              <a:t>By </a:t>
            </a:r>
            <a:r>
              <a:rPr lang="en-US" sz="1800" dirty="0"/>
              <a:t>automating key tasks, it reduces the need for manual work and paperwork, leading to better accuracy and </a:t>
            </a:r>
            <a:r>
              <a:rPr lang="en-US" sz="1800" dirty="0" smtClean="0"/>
              <a:t>efficiency.</a:t>
            </a:r>
          </a:p>
          <a:p>
            <a:pPr marL="0" indent="0">
              <a:buNone/>
            </a:pPr>
            <a:r>
              <a:rPr lang="en-US" sz="1800" dirty="0" smtClean="0"/>
              <a:t> </a:t>
            </a:r>
          </a:p>
          <a:p>
            <a:r>
              <a:rPr lang="en-US" sz="1800" dirty="0" smtClean="0"/>
              <a:t>Features </a:t>
            </a:r>
            <a:r>
              <a:rPr lang="en-US" sz="1800" dirty="0"/>
              <a:t>like real-time tracking, quality control, and ERP integration help minimize errors and downtime</a:t>
            </a:r>
            <a:r>
              <a:rPr lang="en-US" sz="1800" dirty="0" smtClean="0"/>
              <a:t>.</a:t>
            </a:r>
          </a:p>
          <a:p>
            <a:pPr marL="0" indent="0">
              <a:buNone/>
            </a:pPr>
            <a:endParaRPr lang="en-US" sz="1800" dirty="0" smtClean="0"/>
          </a:p>
          <a:p>
            <a:r>
              <a:rPr lang="en-US" sz="1800" dirty="0" smtClean="0"/>
              <a:t> </a:t>
            </a:r>
            <a:r>
              <a:rPr lang="en-US" sz="1800" dirty="0"/>
              <a:t>Overall, this system makes inventory management easier, boosts productivity, and supports business growth</a:t>
            </a:r>
            <a:r>
              <a:rPr lang="en-US" sz="1800" dirty="0" smtClean="0"/>
              <a:t>.</a:t>
            </a:r>
          </a:p>
          <a:p>
            <a:endParaRPr lang="en-IN" dirty="0"/>
          </a:p>
        </p:txBody>
      </p:sp>
    </p:spTree>
    <p:extLst>
      <p:ext uri="{BB962C8B-B14F-4D97-AF65-F5344CB8AC3E}">
        <p14:creationId xmlns:p14="http://schemas.microsoft.com/office/powerpoint/2010/main" val="20000080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FUTURE WORKS:</a:t>
            </a:r>
          </a:p>
        </p:txBody>
      </p:sp>
      <p:sp>
        <p:nvSpPr>
          <p:cNvPr id="4" name="Text Placeholder 3"/>
          <p:cNvSpPr>
            <a:spLocks noGrp="1"/>
          </p:cNvSpPr>
          <p:nvPr>
            <p:ph type="body" sz="quarter" idx="13"/>
          </p:nvPr>
        </p:nvSpPr>
        <p:spPr>
          <a:xfrm>
            <a:off x="444500" y="1625385"/>
            <a:ext cx="9914346" cy="4093243"/>
          </a:xfrm>
        </p:spPr>
        <p:txBody>
          <a:bodyPr/>
          <a:lstStyle/>
          <a:p>
            <a:r>
              <a:rPr lang="en-US" sz="1800" dirty="0">
                <a:latin typeface="Times New Roman" panose="02020603050405020304" pitchFamily="18" charset="0"/>
                <a:cs typeface="Times New Roman" panose="02020603050405020304" pitchFamily="18" charset="0"/>
              </a:rPr>
              <a:t>Future work for the Rack Management System will focus on enhancing functionality and performance</a:t>
            </a:r>
            <a:r>
              <a:rPr lang="en-US" sz="1800" dirty="0" smtClean="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system will also see scalability improvements through cloud integration and user-friendly updates like a mobile app and customizable </a:t>
            </a:r>
            <a:r>
              <a:rPr lang="en-US" sz="1800" dirty="0" smtClean="0">
                <a:latin typeface="Times New Roman" panose="02020603050405020304" pitchFamily="18" charset="0"/>
                <a:cs typeface="Times New Roman" panose="02020603050405020304" pitchFamily="18" charset="0"/>
              </a:rPr>
              <a:t>dashboards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Enhanced security features will include role-based access control and audit</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62801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IN" dirty="0"/>
          </a:p>
        </p:txBody>
      </p:sp>
    </p:spTree>
    <p:extLst>
      <p:ext uri="{BB962C8B-B14F-4D97-AF65-F5344CB8AC3E}">
        <p14:creationId xmlns:p14="http://schemas.microsoft.com/office/powerpoint/2010/main" val="3720481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US" dirty="0" smtClean="0"/>
              <a:t>INTRODUCTION</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182064" y="1461043"/>
            <a:ext cx="6614204" cy="4093243"/>
          </a:xfrm>
        </p:spPr>
        <p:txBody>
          <a:bodyPr/>
          <a:lstStyle/>
          <a:p>
            <a:r>
              <a:rPr lang="en-US" dirty="0"/>
              <a:t>Rack Management system, </a:t>
            </a:r>
            <a:r>
              <a:rPr lang="en-US" dirty="0" smtClean="0"/>
              <a:t>an innovative platform developed </a:t>
            </a:r>
            <a:r>
              <a:rPr lang="en-US" dirty="0"/>
              <a:t>for </a:t>
            </a:r>
            <a:r>
              <a:rPr lang="en-US" b="1" dirty="0" smtClean="0"/>
              <a:t>BREVERA TECHNOLOGIES</a:t>
            </a:r>
            <a:r>
              <a:rPr lang="en-US" dirty="0" smtClean="0"/>
              <a:t>, </a:t>
            </a:r>
            <a:r>
              <a:rPr lang="en-US" dirty="0"/>
              <a:t>is designed </a:t>
            </a:r>
            <a:r>
              <a:rPr lang="en-US" dirty="0" smtClean="0"/>
              <a:t>to </a:t>
            </a:r>
            <a:r>
              <a:rPr lang="en-US" dirty="0"/>
              <a:t>streamline workflow and enhance efficiency in managing stock processes </a:t>
            </a:r>
            <a:r>
              <a:rPr lang="en-US" dirty="0" smtClean="0"/>
              <a:t>digitally</a:t>
            </a:r>
          </a:p>
          <a:p>
            <a:pPr marL="0" indent="0">
              <a:buNone/>
            </a:pPr>
            <a:endParaRPr lang="en-US" dirty="0" smtClean="0"/>
          </a:p>
          <a:p>
            <a:r>
              <a:rPr lang="en-US" dirty="0"/>
              <a:t>This platform is particularly developed for managing items such as capacitors, resistors, screws, and other electronic and non-electronic components which will be placed in the item warehouse located in Mysore and later all the components are used to make an electronic product and will be supplied to their customers based on orders</a:t>
            </a:r>
            <a:r>
              <a:rPr lang="en-US" dirty="0" smtClean="0"/>
              <a:t>.</a:t>
            </a:r>
          </a:p>
          <a:p>
            <a:pPr marL="0" indent="0">
              <a:buNone/>
            </a:pPr>
            <a:endParaRPr lang="en-US" dirty="0" smtClean="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4" name="AutoShape 2" descr="A visually appealing image representing a Rack Management System for the introduction slide of a presentation. The image should feature a sleek and modern warehouse with organized racks filled with labeled electronic components like capacitors, resistors, and screws. Include a simple depiction of technology integration, such as QR codes on the boxes and a digital screen showing inventory data. The overall design should be clean, professional, and easy to understand, with a focus on efficiency and organ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p:cNvPicPr>
            <a:picLocks noChangeAspect="1"/>
          </p:cNvPicPr>
          <p:nvPr/>
        </p:nvPicPr>
        <p:blipFill>
          <a:blip r:embed="rId2"/>
          <a:stretch>
            <a:fillRect/>
          </a:stretch>
        </p:blipFill>
        <p:spPr>
          <a:xfrm>
            <a:off x="6796268" y="0"/>
            <a:ext cx="5395732" cy="6857999"/>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It </a:t>
            </a:r>
            <a:r>
              <a:rPr lang="en-IN" dirty="0" smtClean="0"/>
              <a:t>Is : </a:t>
            </a:r>
            <a:endParaRPr lang="en-IN" dirty="0">
              <a:latin typeface="+mn-lt"/>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Content Placeholder 3"/>
          <p:cNvSpPr>
            <a:spLocks noGrp="1"/>
          </p:cNvSpPr>
          <p:nvPr>
            <p:ph sz="half" idx="1"/>
          </p:nvPr>
        </p:nvSpPr>
        <p:spPr/>
        <p:txBody>
          <a:bodyPr>
            <a:normAutofit fontScale="92500" lnSpcReduction="10000"/>
          </a:bodyPr>
          <a:lstStyle/>
          <a:p>
            <a:r>
              <a:rPr lang="en-US" b="1" dirty="0"/>
              <a:t>Comprehensive Inventory </a:t>
            </a:r>
            <a:r>
              <a:rPr lang="en-US" b="1" dirty="0" smtClean="0"/>
              <a:t>Management </a:t>
            </a:r>
            <a:r>
              <a:rPr lang="en-US" dirty="0" smtClean="0"/>
              <a:t>: </a:t>
            </a:r>
            <a:r>
              <a:rPr lang="en-US" dirty="0"/>
              <a:t>The Rack Management System is designed to handle all aspects of inventory management, from item entry and quality checks to organization and retrieval</a:t>
            </a:r>
            <a:r>
              <a:rPr lang="en-US" dirty="0" smtClean="0"/>
              <a:t>.</a:t>
            </a:r>
          </a:p>
          <a:p>
            <a:pPr marL="0" indent="0">
              <a:buNone/>
            </a:pPr>
            <a:endParaRPr lang="en-US" dirty="0" smtClean="0"/>
          </a:p>
          <a:p>
            <a:r>
              <a:rPr lang="en-US" b="1" dirty="0"/>
              <a:t>Real-Time </a:t>
            </a:r>
            <a:r>
              <a:rPr lang="en-US" b="1" dirty="0" smtClean="0"/>
              <a:t>Tracking </a:t>
            </a:r>
            <a:r>
              <a:rPr lang="en-US" dirty="0" smtClean="0"/>
              <a:t>: </a:t>
            </a:r>
            <a:r>
              <a:rPr lang="en-US" dirty="0"/>
              <a:t>It provides real-time visibility into inventory levels and locations, allowing for accurate monitoring and management of stock</a:t>
            </a:r>
            <a:r>
              <a:rPr lang="en-US" dirty="0" smtClean="0"/>
              <a:t>.</a:t>
            </a:r>
          </a:p>
          <a:p>
            <a:pPr marL="0" indent="0">
              <a:buNone/>
            </a:pPr>
            <a:endParaRPr lang="en-US" dirty="0" smtClean="0"/>
          </a:p>
          <a:p>
            <a:r>
              <a:rPr lang="en-US" b="1" dirty="0"/>
              <a:t>Automated Data </a:t>
            </a:r>
            <a:r>
              <a:rPr lang="en-US" b="1" dirty="0" smtClean="0"/>
              <a:t>Entry </a:t>
            </a:r>
            <a:r>
              <a:rPr lang="en-US" dirty="0" smtClean="0"/>
              <a:t>: </a:t>
            </a:r>
            <a:r>
              <a:rPr lang="en-US" dirty="0"/>
              <a:t>Utilizes QR code scanning and AWS </a:t>
            </a:r>
            <a:r>
              <a:rPr lang="en-US" dirty="0" smtClean="0"/>
              <a:t>Textract </a:t>
            </a:r>
            <a:r>
              <a:rPr lang="en-US" dirty="0"/>
              <a:t>to automatically capture and input item information, reducing manual data entry and associated errors.</a:t>
            </a:r>
            <a:endParaRPr lang="en-IN" dirty="0"/>
          </a:p>
        </p:txBody>
      </p:sp>
      <p:sp>
        <p:nvSpPr>
          <p:cNvPr id="5" name="Content Placeholder 4"/>
          <p:cNvSpPr>
            <a:spLocks noGrp="1"/>
          </p:cNvSpPr>
          <p:nvPr>
            <p:ph sz="half" idx="2"/>
          </p:nvPr>
        </p:nvSpPr>
        <p:spPr/>
        <p:txBody>
          <a:bodyPr/>
          <a:lstStyle/>
          <a:p>
            <a:r>
              <a:rPr lang="en-US" b="1" dirty="0"/>
              <a:t>Quality Control</a:t>
            </a:r>
            <a:r>
              <a:rPr lang="en-US" dirty="0"/>
              <a:t>: Automatically checks items to make sure they meet set standards before they are added to inventory</a:t>
            </a:r>
            <a:r>
              <a:rPr lang="en-US" dirty="0" smtClean="0"/>
              <a:t>.</a:t>
            </a:r>
          </a:p>
          <a:p>
            <a:pPr marL="0" indent="0">
              <a:buNone/>
            </a:pPr>
            <a:endParaRPr lang="en-US" dirty="0" smtClean="0"/>
          </a:p>
          <a:p>
            <a:r>
              <a:rPr lang="en-US" b="1" dirty="0"/>
              <a:t>Mobile Accessibility</a:t>
            </a:r>
            <a:r>
              <a:rPr lang="en-US" dirty="0"/>
              <a:t>: </a:t>
            </a:r>
            <a:r>
              <a:rPr lang="en-US" dirty="0" smtClean="0"/>
              <a:t>Can use </a:t>
            </a:r>
            <a:r>
              <a:rPr lang="en-US" dirty="0"/>
              <a:t>phone or laptop to manage inventory from anywhere</a:t>
            </a:r>
            <a:r>
              <a:rPr lang="en-US" dirty="0" smtClean="0"/>
              <a:t>.</a:t>
            </a:r>
          </a:p>
          <a:p>
            <a:endParaRPr lang="en-US" dirty="0"/>
          </a:p>
          <a:p>
            <a:r>
              <a:rPr lang="en-US" b="1" dirty="0"/>
              <a:t>Enhanced Organization</a:t>
            </a:r>
            <a:r>
              <a:rPr lang="en-US" dirty="0"/>
              <a:t>: Recommends the best bin locations for items to keep things organized and easy to find.</a:t>
            </a:r>
            <a:endParaRPr lang="en-IN" dirty="0"/>
          </a:p>
        </p:txBody>
      </p:sp>
    </p:spTree>
    <p:extLst>
      <p:ext uri="{BB962C8B-B14F-4D97-AF65-F5344CB8AC3E}">
        <p14:creationId xmlns:p14="http://schemas.microsoft.com/office/powerpoint/2010/main" val="3412329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It Matters:</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Content Placeholder 3"/>
          <p:cNvSpPr>
            <a:spLocks noGrp="1"/>
          </p:cNvSpPr>
          <p:nvPr>
            <p:ph sz="half" idx="1"/>
          </p:nvPr>
        </p:nvSpPr>
        <p:spPr/>
        <p:txBody>
          <a:bodyPr>
            <a:normAutofit lnSpcReduction="10000"/>
          </a:bodyPr>
          <a:lstStyle/>
          <a:p>
            <a:r>
              <a:rPr lang="en-US" b="1" dirty="0"/>
              <a:t>Reduces Manual Work</a:t>
            </a:r>
            <a:r>
              <a:rPr lang="en-US" dirty="0"/>
              <a:t>: Automates routine tasks like data entry and stock tracking, freeing up time for staff to focus on more strategic activities</a:t>
            </a:r>
            <a:r>
              <a:rPr lang="en-US" dirty="0" smtClean="0"/>
              <a:t>.</a:t>
            </a:r>
          </a:p>
          <a:p>
            <a:endParaRPr lang="en-US" dirty="0"/>
          </a:p>
          <a:p>
            <a:r>
              <a:rPr lang="en-US" b="1" dirty="0"/>
              <a:t>Saves Time</a:t>
            </a:r>
            <a:r>
              <a:rPr lang="en-US" dirty="0"/>
              <a:t>: Streamlines inventory management processes, leading to faster handling of stock and quicker access to information</a:t>
            </a:r>
            <a:r>
              <a:rPr lang="en-US" dirty="0" smtClean="0"/>
              <a:t>.</a:t>
            </a:r>
          </a:p>
          <a:p>
            <a:endParaRPr lang="en-US" dirty="0"/>
          </a:p>
          <a:p>
            <a:r>
              <a:rPr lang="en-US" b="1" dirty="0"/>
              <a:t>Prevents Stockouts and Overstocks</a:t>
            </a:r>
            <a:r>
              <a:rPr lang="en-US" dirty="0"/>
              <a:t>: Provides real-time insights and alerts to avoid running out of stock or having excess inventory, leading to better stock level management.</a:t>
            </a:r>
            <a:endParaRPr lang="en-IN" dirty="0"/>
          </a:p>
        </p:txBody>
      </p:sp>
      <p:sp>
        <p:nvSpPr>
          <p:cNvPr id="5" name="Content Placeholder 4"/>
          <p:cNvSpPr>
            <a:spLocks noGrp="1"/>
          </p:cNvSpPr>
          <p:nvPr>
            <p:ph sz="half" idx="2"/>
          </p:nvPr>
        </p:nvSpPr>
        <p:spPr/>
        <p:txBody>
          <a:bodyPr/>
          <a:lstStyle/>
          <a:p>
            <a:r>
              <a:rPr lang="en-US" b="1" dirty="0"/>
              <a:t>Improves Customer Satisfaction</a:t>
            </a:r>
            <a:r>
              <a:rPr lang="en-US" dirty="0"/>
              <a:t>: Ensures that inventory is well-organized and readily available, leading to faster fulfillment and better service for customers</a:t>
            </a:r>
            <a:r>
              <a:rPr lang="en-US" dirty="0" smtClean="0"/>
              <a:t>.</a:t>
            </a:r>
          </a:p>
          <a:p>
            <a:endParaRPr lang="en-US" dirty="0"/>
          </a:p>
          <a:p>
            <a:endParaRPr lang="en-US" dirty="0" smtClean="0"/>
          </a:p>
          <a:p>
            <a:r>
              <a:rPr lang="en-US" b="1" dirty="0"/>
              <a:t>Supports Growth</a:t>
            </a:r>
            <a:r>
              <a:rPr lang="en-US" dirty="0"/>
              <a:t>: Scales with the business, making it easier to handle more inventory as it expands.</a:t>
            </a:r>
            <a:endParaRPr lang="en-US" dirty="0" smtClean="0"/>
          </a:p>
          <a:p>
            <a:endParaRPr lang="en-US" dirty="0"/>
          </a:p>
          <a:p>
            <a:endParaRPr lang="en-IN" dirty="0"/>
          </a:p>
        </p:txBody>
      </p:sp>
    </p:spTree>
    <p:extLst>
      <p:ext uri="{BB962C8B-B14F-4D97-AF65-F5344CB8AC3E}">
        <p14:creationId xmlns:p14="http://schemas.microsoft.com/office/powerpoint/2010/main" val="1199141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Key Features:</a:t>
            </a: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5" name="Text Placeholder 4"/>
          <p:cNvSpPr>
            <a:spLocks noGrp="1"/>
          </p:cNvSpPr>
          <p:nvPr>
            <p:ph type="body" sz="quarter" idx="13"/>
          </p:nvPr>
        </p:nvSpPr>
        <p:spPr>
          <a:xfrm>
            <a:off x="444500" y="1625386"/>
            <a:ext cx="7967980" cy="2162844"/>
          </a:xfrm>
        </p:spPr>
        <p:txBody>
          <a:bodyPr/>
          <a:lstStyle/>
          <a:p>
            <a:r>
              <a:rPr lang="en-IN" b="1" smtClean="0"/>
              <a:t>QR Code Scanning</a:t>
            </a:r>
            <a:r>
              <a:rPr lang="en-IN" smtClean="0"/>
              <a:t>:  </a:t>
            </a:r>
            <a:r>
              <a:rPr lang="en-US" smtClean="0"/>
              <a:t>Quickly capture and store item information.</a:t>
            </a:r>
            <a:r>
              <a:rPr lang="en-IN" smtClean="0"/>
              <a:t> </a:t>
            </a:r>
          </a:p>
          <a:p>
            <a:endParaRPr lang="en-US" smtClean="0"/>
          </a:p>
          <a:p>
            <a:pPr marL="0" indent="0">
              <a:buNone/>
            </a:pPr>
            <a:endParaRPr lang="en-IN" dirty="0" smtClean="0"/>
          </a:p>
        </p:txBody>
      </p:sp>
      <p:pic>
        <p:nvPicPr>
          <p:cNvPr id="3076" name="Picture 4" descr="https://lh7-rt.googleusercontent.com/docsz/AD_4nXcQt4RDAYpX72fg43nDBlh1UluOnLw8hUtbxl9KC3VhCjX7etMuu0pCKghiKYP8eBOTxp0t4K1iIzpJm1V1PNHfqcCSorFG0nkv9xWNRZDphOWU5AoSvBow_d2xqTzHwh0y9MRaqFo4sceftzQ-1SnjeRBNufkPgAgMkmkbESRcwmouR7FB3g?key=GdEgda7MNaQQjjA9Kk3j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68" y="2816700"/>
            <a:ext cx="4362995" cy="27489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stretch>
            <a:fillRect/>
          </a:stretch>
        </p:blipFill>
        <p:spPr>
          <a:xfrm>
            <a:off x="6051550" y="2982875"/>
            <a:ext cx="2858318" cy="2416629"/>
          </a:xfrm>
          <a:prstGeom prst="rect">
            <a:avLst/>
          </a:prstGeom>
        </p:spPr>
      </p:pic>
    </p:spTree>
    <p:extLst>
      <p:ext uri="{BB962C8B-B14F-4D97-AF65-F5344CB8AC3E}">
        <p14:creationId xmlns:p14="http://schemas.microsoft.com/office/powerpoint/2010/main" val="3566492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Label Capturing:</a:t>
            </a:r>
          </a:p>
        </p:txBody>
      </p:sp>
      <p:sp>
        <p:nvSpPr>
          <p:cNvPr id="2" name="Slide Number Placeholder 1"/>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6" name="Text Placeholder 5"/>
          <p:cNvSpPr>
            <a:spLocks noGrp="1"/>
          </p:cNvSpPr>
          <p:nvPr>
            <p:ph type="body" sz="quarter" idx="13"/>
          </p:nvPr>
        </p:nvSpPr>
        <p:spPr>
          <a:xfrm>
            <a:off x="353423" y="1304346"/>
            <a:ext cx="11305177" cy="400730"/>
          </a:xfrm>
        </p:spPr>
        <p:txBody>
          <a:bodyPr/>
          <a:lstStyle/>
          <a:p>
            <a:pPr marL="0" indent="0">
              <a:buNone/>
            </a:pPr>
            <a:r>
              <a:rPr lang="en-US" b="1" dirty="0"/>
              <a:t>Label </a:t>
            </a:r>
            <a:r>
              <a:rPr lang="en-US" b="1" dirty="0" smtClean="0"/>
              <a:t>Capturing </a:t>
            </a:r>
            <a:r>
              <a:rPr lang="en-US" dirty="0" smtClean="0"/>
              <a:t>: </a:t>
            </a:r>
            <a:r>
              <a:rPr lang="en-US" dirty="0"/>
              <a:t>For each QR code, the system extracts specific data such as make, part number, quantity, and date from the label.</a:t>
            </a:r>
            <a:endParaRPr lang="en-IN" dirty="0"/>
          </a:p>
        </p:txBody>
      </p:sp>
      <p:pic>
        <p:nvPicPr>
          <p:cNvPr id="11" name="Picture 10"/>
          <p:cNvPicPr>
            <a:picLocks noChangeAspect="1"/>
          </p:cNvPicPr>
          <p:nvPr/>
        </p:nvPicPr>
        <p:blipFill>
          <a:blip r:embed="rId2"/>
          <a:stretch>
            <a:fillRect/>
          </a:stretch>
        </p:blipFill>
        <p:spPr>
          <a:xfrm>
            <a:off x="7696634" y="2864274"/>
            <a:ext cx="3920489" cy="2291602"/>
          </a:xfrm>
          <a:prstGeom prst="rect">
            <a:avLst/>
          </a:prstGeom>
        </p:spPr>
      </p:pic>
      <p:pic>
        <p:nvPicPr>
          <p:cNvPr id="17" name="Picture 16"/>
          <p:cNvPicPr>
            <a:picLocks noChangeAspect="1"/>
          </p:cNvPicPr>
          <p:nvPr/>
        </p:nvPicPr>
        <p:blipFill>
          <a:blip r:embed="rId3"/>
          <a:stretch>
            <a:fillRect/>
          </a:stretch>
        </p:blipFill>
        <p:spPr>
          <a:xfrm>
            <a:off x="4012760" y="2864274"/>
            <a:ext cx="2986569" cy="2443719"/>
          </a:xfrm>
          <a:prstGeom prst="rect">
            <a:avLst/>
          </a:prstGeom>
        </p:spPr>
      </p:pic>
      <p:pic>
        <p:nvPicPr>
          <p:cNvPr id="6159" name="Picture 15" descr="https://lh7-rt.googleusercontent.com/docsz/AD_4nXc7mGGbJZpEKSn3AJpgxgvuUvIwwAJjUCDNwNzyLtIfSw-sIisdt6T2cYaZ9yieDIkh2esDlE7nkY15xeTAHwcFoaLPm2E9RZ_9HyApg0I2v9p8KiPl2E3bs6Ex9qiboCsPX_mMlm1k9rZTZu2N8lnsidg-kU573ETXakVjvE8L7ex3rtnufQ?key=GdEgda7MNaQQjjA9Kk3j1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671" y="2199352"/>
            <a:ext cx="2650784" cy="429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584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ERP Integration (Enterprise Resource </a:t>
            </a:r>
            <a:r>
              <a:rPr lang="en-IN" dirty="0" smtClean="0"/>
              <a:t>Planning)  :</a:t>
            </a: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p:cNvSpPr>
            <a:spLocks noGrp="1"/>
          </p:cNvSpPr>
          <p:nvPr>
            <p:ph type="body" sz="quarter" idx="13"/>
          </p:nvPr>
        </p:nvSpPr>
        <p:spPr>
          <a:xfrm>
            <a:off x="444499" y="1625385"/>
            <a:ext cx="8034483" cy="619051"/>
          </a:xfrm>
        </p:spPr>
        <p:txBody>
          <a:bodyPr/>
          <a:lstStyle/>
          <a:p>
            <a:r>
              <a:rPr lang="en-US" dirty="0"/>
              <a:t>Enterprise resource planning (ERP) is a software system that helps businesses manage their day-to-day activities and processes</a:t>
            </a:r>
            <a:r>
              <a:rPr lang="en-US" dirty="0" smtClean="0"/>
              <a:t>. </a:t>
            </a:r>
            <a:r>
              <a:rPr lang="en-US" dirty="0"/>
              <a:t>In these system ERP  is used for </a:t>
            </a:r>
            <a:r>
              <a:rPr lang="en-US" dirty="0" smtClean="0"/>
              <a:t>:</a:t>
            </a:r>
          </a:p>
          <a:p>
            <a:r>
              <a:rPr lang="en-US" dirty="0" smtClean="0"/>
              <a:t> </a:t>
            </a:r>
            <a:r>
              <a:rPr lang="en-US" dirty="0"/>
              <a:t>ERP is used for fetching item details to generate </a:t>
            </a:r>
            <a:r>
              <a:rPr lang="en-US" dirty="0" smtClean="0"/>
              <a:t>qrcode  </a:t>
            </a:r>
          </a:p>
          <a:p>
            <a:r>
              <a:rPr lang="en-US" dirty="0" smtClean="0"/>
              <a:t>And </a:t>
            </a:r>
            <a:r>
              <a:rPr lang="en-US" dirty="0"/>
              <a:t>also to check the supplied item vendor is genuine or not</a:t>
            </a:r>
            <a:endParaRPr lang="en-IN" dirty="0"/>
          </a:p>
        </p:txBody>
      </p:sp>
      <p:sp>
        <p:nvSpPr>
          <p:cNvPr id="5" name="Rectangle 4"/>
          <p:cNvSpPr/>
          <p:nvPr/>
        </p:nvSpPr>
        <p:spPr>
          <a:xfrm>
            <a:off x="444499" y="3886201"/>
            <a:ext cx="3207525" cy="12953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Brevera System</a:t>
            </a:r>
          </a:p>
        </p:txBody>
      </p:sp>
      <p:sp>
        <p:nvSpPr>
          <p:cNvPr id="6" name="Rectangle 5"/>
          <p:cNvSpPr/>
          <p:nvPr/>
        </p:nvSpPr>
        <p:spPr>
          <a:xfrm>
            <a:off x="5087748" y="3886201"/>
            <a:ext cx="3155707" cy="12953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ERP</a:t>
            </a:r>
          </a:p>
        </p:txBody>
      </p:sp>
      <p:sp>
        <p:nvSpPr>
          <p:cNvPr id="8" name="Left-Right Arrow 7"/>
          <p:cNvSpPr/>
          <p:nvPr/>
        </p:nvSpPr>
        <p:spPr>
          <a:xfrm>
            <a:off x="3840840" y="4246813"/>
            <a:ext cx="1058092" cy="470263"/>
          </a:xfrm>
          <a:prstGeom prst="lef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2"/>
          <a:stretch>
            <a:fillRect/>
          </a:stretch>
        </p:blipFill>
        <p:spPr>
          <a:xfrm>
            <a:off x="8793908" y="1293539"/>
            <a:ext cx="2990802" cy="4174821"/>
          </a:xfrm>
          <a:prstGeom prst="rect">
            <a:avLst/>
          </a:prstGeom>
        </p:spPr>
      </p:pic>
      <p:sp>
        <p:nvSpPr>
          <p:cNvPr id="9" name="TextBox 8"/>
          <p:cNvSpPr txBox="1"/>
          <p:nvPr/>
        </p:nvSpPr>
        <p:spPr>
          <a:xfrm>
            <a:off x="9326418" y="5683443"/>
            <a:ext cx="1925782" cy="369332"/>
          </a:xfrm>
          <a:prstGeom prst="rect">
            <a:avLst/>
          </a:prstGeom>
          <a:noFill/>
        </p:spPr>
        <p:txBody>
          <a:bodyPr wrap="square" rtlCol="0">
            <a:spAutoFit/>
          </a:bodyPr>
          <a:lstStyle/>
          <a:p>
            <a:r>
              <a:rPr lang="en-US" dirty="0" smtClean="0"/>
              <a:t>    </a:t>
            </a:r>
            <a:r>
              <a:rPr lang="en-US" b="1" dirty="0" smtClean="0">
                <a:solidFill>
                  <a:schemeClr val="bg1"/>
                </a:solidFill>
              </a:rPr>
              <a:t>Item details</a:t>
            </a:r>
            <a:endParaRPr lang="en-IN" b="1" dirty="0">
              <a:solidFill>
                <a:schemeClr val="bg1"/>
              </a:solidFill>
            </a:endParaRPr>
          </a:p>
        </p:txBody>
      </p:sp>
    </p:spTree>
    <p:extLst>
      <p:ext uri="{BB962C8B-B14F-4D97-AF65-F5344CB8AC3E}">
        <p14:creationId xmlns:p14="http://schemas.microsoft.com/office/powerpoint/2010/main" val="3020056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Mobile Access: </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6" name="Rectangle 2"/>
          <p:cNvSpPr>
            <a:spLocks noGrp="1" noChangeArrowheads="1"/>
          </p:cNvSpPr>
          <p:nvPr>
            <p:ph type="body" sz="quarter" idx="13"/>
          </p:nvPr>
        </p:nvSpPr>
        <p:spPr bwMode="auto">
          <a:xfrm>
            <a:off x="444499" y="1541354"/>
            <a:ext cx="86472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kumimoji="0" lang="en-US" altLang="en-US" sz="1800" b="1" i="0" u="none" strike="noStrike" cap="none" normalizeH="0" baseline="0" dirty="0" smtClean="0">
                <a:ln>
                  <a:noFill/>
                </a:ln>
                <a:effectLst/>
                <a:latin typeface="Arial" panose="020B0604020202020204" pitchFamily="34" charset="0"/>
              </a:rPr>
              <a:t>Mobile Access</a:t>
            </a:r>
            <a:r>
              <a:rPr kumimoji="0" lang="en-US" altLang="en-US" sz="1800" b="0" i="0" u="none" strike="noStrike" cap="none" normalizeH="0" baseline="0" dirty="0" smtClean="0">
                <a:ln>
                  <a:noFill/>
                </a:ln>
                <a:effectLst/>
                <a:latin typeface="Arial" panose="020B0604020202020204" pitchFamily="34" charset="0"/>
              </a:rPr>
              <a:t>: Manage stock from anywhere using your phone or laptop.</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176" name="Picture 8" descr="Concept of using smartphones to scan QR codes to make payment. Customer making payment through mobile phone and scan code for online shopping. Use of technology in the daily life of modern people. Concept of using smartphones to scan QR codes to make payment. Customer making payment through mobile phone and scan code for online shopping. Use of technology in the daily life of modern people. MOBILE AND LAPTOPES FOR QR CODE SCANNING stock pictures, royalty-free photo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108" y="2559396"/>
            <a:ext cx="5159103" cy="343940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canning QR code forn laptop using mobile smartphone Scanning QR code forn laptop using mobile smartphone MOBILE AND LAPTOPES FOR QR CODE SCANNING stock pictures, royalty-free photos &amp;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96" y="2540383"/>
            <a:ext cx="5187621" cy="3458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508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www.w3.org/XML/1998/namespace"/>
    <ds:schemaRef ds:uri="http://schemas.openxmlformats.org/package/2006/metadata/core-properties"/>
    <ds:schemaRef ds:uri="http://schemas.microsoft.com/office/2006/documentManagement/types"/>
    <ds:schemaRef ds:uri="16c05727-aa75-4e4a-9b5f-8a80a1165891"/>
    <ds:schemaRef ds:uri="http://schemas.microsoft.com/office/infopath/2007/PartnerControls"/>
    <ds:schemaRef ds:uri="http://purl.org/dc/terms/"/>
    <ds:schemaRef ds:uri="http://purl.org/dc/elements/1.1/"/>
    <ds:schemaRef ds:uri="71af3243-3dd4-4a8d-8c0d-dd76da1f02a5"/>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1026</Words>
  <Application>Microsoft Office PowerPoint</Application>
  <PresentationFormat>Widescreen</PresentationFormat>
  <Paragraphs>179</Paragraphs>
  <Slides>28</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Tahoma</vt:lpstr>
      <vt:lpstr>Times New Roman</vt:lpstr>
      <vt:lpstr>Trade Gothic LT Pro</vt:lpstr>
      <vt:lpstr>Trebuchet MS</vt:lpstr>
      <vt:lpstr>Office Theme</vt:lpstr>
      <vt:lpstr>  RACK  MANAGEMENT  SYSTEM</vt:lpstr>
      <vt:lpstr>INTERNSHIP CERTIFICATE </vt:lpstr>
      <vt:lpstr>INTRODUCTION</vt:lpstr>
      <vt:lpstr>What It Is : </vt:lpstr>
      <vt:lpstr>Why It Matters:</vt:lpstr>
      <vt:lpstr>Key Features:</vt:lpstr>
      <vt:lpstr>Label Capturing:</vt:lpstr>
      <vt:lpstr>ERP Integration (Enterprise Resource Planning)  :</vt:lpstr>
      <vt:lpstr>Mobile Access: </vt:lpstr>
      <vt:lpstr>Bin Management:</vt:lpstr>
      <vt:lpstr>PowerPoint Presentation</vt:lpstr>
      <vt:lpstr>METHODOLOGY :</vt:lpstr>
      <vt:lpstr>How It Works:</vt:lpstr>
      <vt:lpstr>Places for Each Process</vt:lpstr>
      <vt:lpstr>1. DATA ENTRY:</vt:lpstr>
      <vt:lpstr>1.LOGIN USING USERNAME AND PASSWORD </vt:lpstr>
      <vt:lpstr>EXTRACTED  DATA  FROM  TEXTRACT :  Item stickers with their details are uploaded to AWS Textract, which extracts all the text from the image. Then, pattern matching is used to retrieve only the four required pieces of data. </vt:lpstr>
      <vt:lpstr>SUBMIT OR REVIEW THE ITEMS </vt:lpstr>
      <vt:lpstr>2.REVIEW</vt:lpstr>
      <vt:lpstr>PowerPoint Presentation</vt:lpstr>
      <vt:lpstr> EXPIRED ITEM SHOULD BE ACCEPT OR REJECT </vt:lpstr>
      <vt:lpstr> XAMPP CONTROL PANEL :</vt:lpstr>
      <vt:lpstr>DATABASE :</vt:lpstr>
      <vt:lpstr>DEMO VIDE0                             DATA ENTRY :</vt:lpstr>
      <vt:lpstr>    REVIEW :</vt:lpstr>
      <vt:lpstr>CONCLUSION AND FUTURE WORK SCOPE :</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2024-08-25T12:48:07Z</dcterms:created>
  <dcterms:modified xsi:type="dcterms:W3CDTF">2024-08-29T04:22:38Z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